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D426E-4001-445C-9863-F152AC7C6A91}" v="2" dt="2022-02-09T07:26:07.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a Wolfs" userId="6c7e5ee3-3e91-46ae-bd42-18029ca04add" providerId="ADAL" clId="{250D426E-4001-445C-9863-F152AC7C6A91}"/>
    <pc:docChg chg="custSel modSld">
      <pc:chgData name="Nea Wolfs" userId="6c7e5ee3-3e91-46ae-bd42-18029ca04add" providerId="ADAL" clId="{250D426E-4001-445C-9863-F152AC7C6A91}" dt="2022-02-09T07:26:07.747" v="3" actId="1076"/>
      <pc:docMkLst>
        <pc:docMk/>
      </pc:docMkLst>
      <pc:sldChg chg="delSp mod">
        <pc:chgData name="Nea Wolfs" userId="6c7e5ee3-3e91-46ae-bd42-18029ca04add" providerId="ADAL" clId="{250D426E-4001-445C-9863-F152AC7C6A91}" dt="2022-02-09T07:25:41.348" v="1" actId="478"/>
        <pc:sldMkLst>
          <pc:docMk/>
          <pc:sldMk cId="2321592541" sldId="259"/>
        </pc:sldMkLst>
        <pc:spChg chg="del">
          <ac:chgData name="Nea Wolfs" userId="6c7e5ee3-3e91-46ae-bd42-18029ca04add" providerId="ADAL" clId="{250D426E-4001-445C-9863-F152AC7C6A91}" dt="2022-02-09T07:25:41.348" v="1" actId="478"/>
          <ac:spMkLst>
            <pc:docMk/>
            <pc:sldMk cId="2321592541" sldId="259"/>
            <ac:spMk id="63491" creationId="{00000000-0000-0000-0000-000000000000}"/>
          </ac:spMkLst>
        </pc:spChg>
      </pc:sldChg>
      <pc:sldChg chg="modSp">
        <pc:chgData name="Nea Wolfs" userId="6c7e5ee3-3e91-46ae-bd42-18029ca04add" providerId="ADAL" clId="{250D426E-4001-445C-9863-F152AC7C6A91}" dt="2022-02-09T07:25:29.264" v="0"/>
        <pc:sldMkLst>
          <pc:docMk/>
          <pc:sldMk cId="247074889" sldId="265"/>
        </pc:sldMkLst>
        <pc:picChg chg="mod">
          <ac:chgData name="Nea Wolfs" userId="6c7e5ee3-3e91-46ae-bd42-18029ca04add" providerId="ADAL" clId="{250D426E-4001-445C-9863-F152AC7C6A91}" dt="2022-02-09T07:25:29.264" v="0"/>
          <ac:picMkLst>
            <pc:docMk/>
            <pc:sldMk cId="247074889" sldId="265"/>
            <ac:picMk id="69635" creationId="{00000000-0000-0000-0000-000000000000}"/>
          </ac:picMkLst>
        </pc:picChg>
      </pc:sldChg>
      <pc:sldChg chg="modSp mod">
        <pc:chgData name="Nea Wolfs" userId="6c7e5ee3-3e91-46ae-bd42-18029ca04add" providerId="ADAL" clId="{250D426E-4001-445C-9863-F152AC7C6A91}" dt="2022-02-09T07:26:07.747" v="3" actId="1076"/>
        <pc:sldMkLst>
          <pc:docMk/>
          <pc:sldMk cId="2459656942" sldId="270"/>
        </pc:sldMkLst>
        <pc:spChg chg="mod">
          <ac:chgData name="Nea Wolfs" userId="6c7e5ee3-3e91-46ae-bd42-18029ca04add" providerId="ADAL" clId="{250D426E-4001-445C-9863-F152AC7C6A91}" dt="2022-02-09T07:26:02.567" v="2" actId="1076"/>
          <ac:spMkLst>
            <pc:docMk/>
            <pc:sldMk cId="2459656942" sldId="270"/>
            <ac:spMk id="74754" creationId="{00000000-0000-0000-0000-000000000000}"/>
          </ac:spMkLst>
        </pc:spChg>
        <pc:spChg chg="mod">
          <ac:chgData name="Nea Wolfs" userId="6c7e5ee3-3e91-46ae-bd42-18029ca04add" providerId="ADAL" clId="{250D426E-4001-445C-9863-F152AC7C6A91}" dt="2022-02-09T07:26:07.747" v="3" actId="1076"/>
          <ac:spMkLst>
            <pc:docMk/>
            <pc:sldMk cId="2459656942" sldId="270"/>
            <ac:spMk id="74756" creationId="{00000000-0000-0000-0000-000000000000}"/>
          </ac:spMkLst>
        </pc:spChg>
      </pc:sldChg>
    </pc:docChg>
  </pc:docChgLst>
  <pc:docChgLst>
    <pc:chgData name="Nea Wolfs" userId="6c7e5ee3-3e91-46ae-bd42-18029ca04add" providerId="ADAL" clId="{5DCA9F31-E6CF-49AE-A424-215796319204}"/>
    <pc:docChg chg="modSld">
      <pc:chgData name="Nea Wolfs" userId="6c7e5ee3-3e91-46ae-bd42-18029ca04add" providerId="ADAL" clId="{5DCA9F31-E6CF-49AE-A424-215796319204}" dt="2022-01-12T07:23:50.989" v="0" actId="1076"/>
      <pc:docMkLst>
        <pc:docMk/>
      </pc:docMkLst>
      <pc:sldChg chg="modSp mod">
        <pc:chgData name="Nea Wolfs" userId="6c7e5ee3-3e91-46ae-bd42-18029ca04add" providerId="ADAL" clId="{5DCA9F31-E6CF-49AE-A424-215796319204}" dt="2022-01-12T07:23:50.989" v="0" actId="1076"/>
        <pc:sldMkLst>
          <pc:docMk/>
          <pc:sldMk cId="2050794708" sldId="258"/>
        </pc:sldMkLst>
        <pc:spChg chg="mod">
          <ac:chgData name="Nea Wolfs" userId="6c7e5ee3-3e91-46ae-bd42-18029ca04add" providerId="ADAL" clId="{5DCA9F31-E6CF-49AE-A424-215796319204}" dt="2022-01-12T07:23:50.989" v="0" actId="1076"/>
          <ac:spMkLst>
            <pc:docMk/>
            <pc:sldMk cId="2050794708" sldId="258"/>
            <ac:spMk id="6246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885B3-9248-4094-A90F-01EB4767C84E}" type="datetimeFigureOut">
              <a:rPr lang="nl-NL" smtClean="0"/>
              <a:t>9-2-2022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79FEA-07CC-4B20-A201-75EAF79CF072}" type="slidenum">
              <a:rPr lang="nl-NL" smtClean="0"/>
              <a:t>‹nr.›</a:t>
            </a:fld>
            <a:endParaRPr lang="nl-NL"/>
          </a:p>
        </p:txBody>
      </p:sp>
    </p:spTree>
    <p:extLst>
      <p:ext uri="{BB962C8B-B14F-4D97-AF65-F5344CB8AC3E}">
        <p14:creationId xmlns:p14="http://schemas.microsoft.com/office/powerpoint/2010/main" val="312817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80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CF5DFA2-3441-4EB6-878B-10B53B0D8D9B}" type="slidenum">
              <a:rPr lang="nl-NL" altLang="nl-NL" smtClean="0">
                <a:latin typeface="Times New Roman" panose="02020603050405020304" pitchFamily="18" charset="0"/>
                <a:cs typeface="Arial" panose="020B0604020202020204" pitchFamily="34" charset="0"/>
              </a:rPr>
              <a:pPr fontAlgn="base">
                <a:spcBef>
                  <a:spcPct val="0"/>
                </a:spcBef>
                <a:spcAft>
                  <a:spcPct val="0"/>
                </a:spcAft>
              </a:pPr>
              <a:t>27</a:t>
            </a:fld>
            <a:endParaRPr lang="nl-NL" altLang="nl-N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7532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5CF3F98-4996-411B-8D5B-8CB44365B869}" type="datetimeFigureOut">
              <a:rPr lang="nl-NL" smtClean="0"/>
              <a:t>9-2-2022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98590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15A2FCBD-4A83-4F2D-A365-7F8B2C4B19E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1325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0323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5A2FCBD-4A83-4F2D-A365-7F8B2C4B19E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55019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155589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53765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11020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34574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26836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141639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5CF3F98-4996-411B-8D5B-8CB44365B869}" type="datetimeFigureOut">
              <a:rPr lang="nl-NL" smtClean="0"/>
              <a:t>9-2-2022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9127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Tree>
    <p:extLst>
      <p:ext uri="{BB962C8B-B14F-4D97-AF65-F5344CB8AC3E}">
        <p14:creationId xmlns:p14="http://schemas.microsoft.com/office/powerpoint/2010/main" val="1329066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5CF3F98-4996-411B-8D5B-8CB44365B869}" type="datetimeFigureOut">
              <a:rPr lang="nl-NL" smtClean="0"/>
              <a:t>9-2-2022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84856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5CF3F98-4996-411B-8D5B-8CB44365B869}" type="datetimeFigureOut">
              <a:rPr lang="nl-NL" smtClean="0"/>
              <a:t>9-2-2022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37931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7959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15A2FCBD-4A83-4F2D-A365-7F8B2C4B19EF}"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26307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15A2FCBD-4A83-4F2D-A365-7F8B2C4B19EF}"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01146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15A2FCBD-4A83-4F2D-A365-7F8B2C4B19EF}"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5488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5CF3F98-4996-411B-8D5B-8CB44365B869}" type="datetimeFigureOut">
              <a:rPr lang="nl-NL" smtClean="0"/>
              <a:t>9-2-2022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spTree>
    <p:extLst>
      <p:ext uri="{BB962C8B-B14F-4D97-AF65-F5344CB8AC3E}">
        <p14:creationId xmlns:p14="http://schemas.microsoft.com/office/powerpoint/2010/main" val="2797467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5CF3F98-4996-411B-8D5B-8CB44365B869}" type="datetimeFigureOut">
              <a:rPr lang="nl-NL" smtClean="0"/>
              <a:t>9-2-2022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274472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5CF3F98-4996-411B-8D5B-8CB44365B869}" type="datetimeFigureOut">
              <a:rPr lang="nl-NL" smtClean="0"/>
              <a:t>9-2-2022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spTree>
    <p:extLst>
      <p:ext uri="{BB962C8B-B14F-4D97-AF65-F5344CB8AC3E}">
        <p14:creationId xmlns:p14="http://schemas.microsoft.com/office/powerpoint/2010/main" val="3537965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5CF3F98-4996-411B-8D5B-8CB44365B869}" type="datetimeFigureOut">
              <a:rPr lang="nl-NL" smtClean="0"/>
              <a:t>9-2-2022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26667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15CF3F98-4996-411B-8D5B-8CB44365B869}" type="datetimeFigureOut">
              <a:rPr lang="nl-NL" smtClean="0"/>
              <a:t>9-2-2022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18524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5CF3F98-4996-411B-8D5B-8CB44365B869}" type="datetimeFigureOut">
              <a:rPr lang="nl-NL" smtClean="0"/>
              <a:t>9-2-2022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5A2FCBD-4A83-4F2D-A365-7F8B2C4B19EF}" type="slidenum">
              <a:rPr lang="nl-NL" smtClean="0"/>
              <a:t>‹nr.›</a:t>
            </a:fld>
            <a:endParaRPr lang="nl-NL"/>
          </a:p>
        </p:txBody>
      </p:sp>
    </p:spTree>
    <p:extLst>
      <p:ext uri="{BB962C8B-B14F-4D97-AF65-F5344CB8AC3E}">
        <p14:creationId xmlns:p14="http://schemas.microsoft.com/office/powerpoint/2010/main" val="125903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5A2FCBD-4A83-4F2D-A365-7F8B2C4B19E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15CF3F98-4996-411B-8D5B-8CB44365B869}" type="datetimeFigureOut">
              <a:rPr lang="nl-NL" smtClean="0"/>
              <a:t>9-2-2022</a:t>
            </a:fld>
            <a:endParaRPr lang="nl-NL"/>
          </a:p>
        </p:txBody>
      </p:sp>
    </p:spTree>
    <p:extLst>
      <p:ext uri="{BB962C8B-B14F-4D97-AF65-F5344CB8AC3E}">
        <p14:creationId xmlns:p14="http://schemas.microsoft.com/office/powerpoint/2010/main" val="184191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Tree>
    <p:extLst>
      <p:ext uri="{BB962C8B-B14F-4D97-AF65-F5344CB8AC3E}">
        <p14:creationId xmlns:p14="http://schemas.microsoft.com/office/powerpoint/2010/main" val="152377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5A2FCBD-4A83-4F2D-A365-7F8B2C4B19EF}"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0865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47164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5A2FCBD-4A83-4F2D-A365-7F8B2C4B19E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0561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5A2FCBD-4A83-4F2D-A365-7F8B2C4B19E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4660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15CF3F98-4996-411B-8D5B-8CB44365B869}" type="datetimeFigureOut">
              <a:rPr lang="nl-NL" smtClean="0"/>
              <a:t>9-2-2022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15A2FCBD-4A83-4F2D-A365-7F8B2C4B19EF}"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71955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564" y="2339454"/>
            <a:ext cx="6787515" cy="4518546"/>
          </a:xfrm>
          <a:prstGeom prst="rect">
            <a:avLst/>
          </a:prstGeom>
        </p:spPr>
      </p:pic>
      <p:sp>
        <p:nvSpPr>
          <p:cNvPr id="5" name="Tekstvak 4"/>
          <p:cNvSpPr txBox="1"/>
          <p:nvPr/>
        </p:nvSpPr>
        <p:spPr>
          <a:xfrm>
            <a:off x="7141029" y="574765"/>
            <a:ext cx="5826034" cy="646331"/>
          </a:xfrm>
          <a:prstGeom prst="rect">
            <a:avLst/>
          </a:prstGeom>
          <a:noFill/>
        </p:spPr>
        <p:txBody>
          <a:bodyPr wrap="square" rtlCol="0">
            <a:spAutoFit/>
          </a:bodyPr>
          <a:lstStyle/>
          <a:p>
            <a:r>
              <a:rPr lang="nl-NL" sz="3600" u="sng" dirty="0"/>
              <a:t>Pens ontwikkeling kalf </a:t>
            </a:r>
          </a:p>
        </p:txBody>
      </p:sp>
    </p:spTree>
    <p:extLst>
      <p:ext uri="{BB962C8B-B14F-4D97-AF65-F5344CB8AC3E}">
        <p14:creationId xmlns:p14="http://schemas.microsoft.com/office/powerpoint/2010/main" val="18187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2545671" y="794929"/>
            <a:ext cx="6645275" cy="647700"/>
          </a:xfrm>
        </p:spPr>
        <p:txBody>
          <a:bodyPr>
            <a:normAutofit/>
          </a:bodyPr>
          <a:lstStyle/>
          <a:p>
            <a:pPr eaLnBrk="1" hangingPunct="1"/>
            <a:r>
              <a:rPr lang="nl-NL" altLang="nl-NL" dirty="0"/>
              <a:t>In de wei of op stal??</a:t>
            </a:r>
          </a:p>
        </p:txBody>
      </p:sp>
      <p:pic>
        <p:nvPicPr>
          <p:cNvPr id="69635"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1804" y="1709738"/>
            <a:ext cx="6908392"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07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3503614" y="333375"/>
            <a:ext cx="6645275" cy="647700"/>
          </a:xfrm>
        </p:spPr>
        <p:txBody>
          <a:bodyPr>
            <a:normAutofit fontScale="90000"/>
          </a:bodyPr>
          <a:lstStyle/>
          <a:p>
            <a:pPr eaLnBrk="1" hangingPunct="1"/>
            <a:r>
              <a:rPr lang="nl-NL" altLang="nl-NL"/>
              <a:t>Weidegang</a:t>
            </a:r>
            <a:br>
              <a:rPr lang="nl-NL" altLang="nl-NL"/>
            </a:br>
            <a:endParaRPr lang="nl-NL" altLang="nl-NL"/>
          </a:p>
        </p:txBody>
      </p:sp>
      <p:sp>
        <p:nvSpPr>
          <p:cNvPr id="70659" name="Tijdelijke aanduiding voor inhoud 2"/>
          <p:cNvSpPr>
            <a:spLocks noGrp="1"/>
          </p:cNvSpPr>
          <p:nvPr>
            <p:ph idx="1"/>
          </p:nvPr>
        </p:nvSpPr>
        <p:spPr>
          <a:xfrm>
            <a:off x="1982788" y="1628776"/>
            <a:ext cx="8229600" cy="4525963"/>
          </a:xfrm>
        </p:spPr>
        <p:txBody>
          <a:bodyPr/>
          <a:lstStyle/>
          <a:p>
            <a:pPr marL="0" indent="0">
              <a:buNone/>
            </a:pPr>
            <a:r>
              <a:rPr lang="nl-NL" altLang="nl-NL" dirty="0"/>
              <a:t>Beweging +</a:t>
            </a:r>
          </a:p>
          <a:p>
            <a:pPr marL="0" indent="0">
              <a:buNone/>
            </a:pPr>
            <a:r>
              <a:rPr lang="nl-NL" altLang="nl-NL" dirty="0"/>
              <a:t>Ontwikkeling botten, pezen en spieren +</a:t>
            </a:r>
          </a:p>
          <a:p>
            <a:pPr marL="0" indent="0">
              <a:buNone/>
            </a:pPr>
            <a:br>
              <a:rPr lang="nl-NL" altLang="nl-NL" dirty="0"/>
            </a:br>
            <a:r>
              <a:rPr lang="nl-NL" altLang="nl-NL" dirty="0"/>
              <a:t>Vruchtbaarheid - </a:t>
            </a:r>
          </a:p>
          <a:p>
            <a:pPr marL="0" indent="0">
              <a:buNone/>
            </a:pPr>
            <a:r>
              <a:rPr lang="nl-NL" altLang="nl-NL" dirty="0"/>
              <a:t>Groei –</a:t>
            </a:r>
          </a:p>
          <a:p>
            <a:pPr marL="0" indent="0">
              <a:buNone/>
            </a:pPr>
            <a:r>
              <a:rPr lang="nl-NL" altLang="nl-NL" dirty="0"/>
              <a:t>Wormen –</a:t>
            </a:r>
          </a:p>
          <a:p>
            <a:pPr marL="0" indent="0">
              <a:buNone/>
            </a:pPr>
            <a:r>
              <a:rPr lang="nl-NL" altLang="nl-NL" dirty="0"/>
              <a:t>Arbeid –</a:t>
            </a:r>
          </a:p>
        </p:txBody>
      </p:sp>
      <p:pic>
        <p:nvPicPr>
          <p:cNvPr id="70660"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6572" y="3303225"/>
            <a:ext cx="4835525" cy="3295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12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a:xfrm>
            <a:off x="3503614" y="333375"/>
            <a:ext cx="6645275" cy="647700"/>
          </a:xfrm>
        </p:spPr>
        <p:txBody>
          <a:bodyPr>
            <a:normAutofit/>
          </a:bodyPr>
          <a:lstStyle/>
          <a:p>
            <a:pPr eaLnBrk="1" hangingPunct="1"/>
            <a:r>
              <a:rPr lang="nl-NL" altLang="nl-NL"/>
              <a:t>Wormbesmetting</a:t>
            </a:r>
          </a:p>
        </p:txBody>
      </p:sp>
      <p:sp>
        <p:nvSpPr>
          <p:cNvPr id="71683" name="Tijdelijke aanduiding voor inhoud 2"/>
          <p:cNvSpPr>
            <a:spLocks noGrp="1"/>
          </p:cNvSpPr>
          <p:nvPr>
            <p:ph idx="1"/>
          </p:nvPr>
        </p:nvSpPr>
        <p:spPr>
          <a:xfrm>
            <a:off x="2612572" y="1571444"/>
            <a:ext cx="8007531" cy="4929188"/>
          </a:xfrm>
        </p:spPr>
        <p:txBody>
          <a:bodyPr/>
          <a:lstStyle/>
          <a:p>
            <a:pPr eaLnBrk="1" hangingPunct="1"/>
            <a:r>
              <a:rPr lang="nl-NL" altLang="nl-NL" dirty="0"/>
              <a:t>Longworm, maagdarmworm en leverbot</a:t>
            </a:r>
          </a:p>
          <a:p>
            <a:pPr eaLnBrk="1" hangingPunct="1"/>
            <a:r>
              <a:rPr lang="nl-NL" altLang="nl-NL" dirty="0"/>
              <a:t>Veel maaien </a:t>
            </a:r>
            <a:r>
              <a:rPr lang="nl-NL" altLang="nl-NL" dirty="0">
                <a:sym typeface="Wingdings" panose="05000000000000000000" pitchFamily="2" charset="2"/>
              </a:rPr>
              <a:t> weinig  wormen</a:t>
            </a:r>
          </a:p>
          <a:p>
            <a:pPr eaLnBrk="1" hangingPunct="1"/>
            <a:r>
              <a:rPr lang="nl-NL" altLang="nl-NL" dirty="0">
                <a:sym typeface="Wingdings" panose="05000000000000000000" pitchFamily="2" charset="2"/>
              </a:rPr>
              <a:t>Veel weiden  veel wormen</a:t>
            </a:r>
          </a:p>
          <a:p>
            <a:pPr eaLnBrk="1" hangingPunct="1"/>
            <a:endParaRPr lang="nl-NL" altLang="nl-NL" dirty="0">
              <a:sym typeface="Wingdings" panose="05000000000000000000" pitchFamily="2" charset="2"/>
            </a:endParaRPr>
          </a:p>
          <a:p>
            <a:pPr eaLnBrk="1" hangingPunct="1"/>
            <a:r>
              <a:rPr lang="nl-NL" altLang="nl-NL" dirty="0">
                <a:sym typeface="Wingdings" panose="05000000000000000000" pitchFamily="2" charset="2"/>
              </a:rPr>
              <a:t>Enten, ontwormen of… binnen houden</a:t>
            </a:r>
          </a:p>
          <a:p>
            <a:pPr eaLnBrk="1" hangingPunct="1"/>
            <a:r>
              <a:rPr lang="nl-NL" altLang="nl-NL" dirty="0"/>
              <a:t>Koeien weiden?  Dan jongvee zeker !!</a:t>
            </a:r>
          </a:p>
          <a:p>
            <a:pPr eaLnBrk="1" hangingPunct="1"/>
            <a:endParaRPr lang="nl-NL" altLang="nl-NL" dirty="0"/>
          </a:p>
        </p:txBody>
      </p:sp>
    </p:spTree>
    <p:extLst>
      <p:ext uri="{BB962C8B-B14F-4D97-AF65-F5344CB8AC3E}">
        <p14:creationId xmlns:p14="http://schemas.microsoft.com/office/powerpoint/2010/main" val="349060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a:xfrm>
            <a:off x="1992313" y="115888"/>
            <a:ext cx="8229600" cy="792162"/>
          </a:xfrm>
        </p:spPr>
        <p:txBody>
          <a:bodyPr/>
          <a:lstStyle/>
          <a:p>
            <a:pPr eaLnBrk="1" hangingPunct="1"/>
            <a:r>
              <a:rPr lang="nl-NL" altLang="nl-NL"/>
              <a:t>Longworm</a:t>
            </a:r>
          </a:p>
        </p:txBody>
      </p:sp>
      <p:pic>
        <p:nvPicPr>
          <p:cNvPr id="72708"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8388" y="1683522"/>
            <a:ext cx="7002462"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874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hthoek 3"/>
          <p:cNvSpPr>
            <a:spLocks noChangeArrowheads="1"/>
          </p:cNvSpPr>
          <p:nvPr/>
        </p:nvSpPr>
        <p:spPr bwMode="auto">
          <a:xfrm>
            <a:off x="2856503" y="539163"/>
            <a:ext cx="910748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nl-NL" altLang="nl-NL" sz="1600" b="1" dirty="0">
                <a:solidFill>
                  <a:srgbClr val="5B550C"/>
                </a:solidFill>
                <a:latin typeface="Arial" panose="020B0604020202020204" pitchFamily="34" charset="0"/>
              </a:rPr>
              <a:t>LONGWORM</a:t>
            </a:r>
          </a:p>
          <a:p>
            <a:pPr eaLnBrk="1" hangingPunct="1">
              <a:spcBef>
                <a:spcPct val="0"/>
              </a:spcBef>
              <a:buFontTx/>
              <a:buNone/>
            </a:pPr>
            <a:endParaRPr lang="nl-NL" altLang="nl-NL" sz="1400" dirty="0">
              <a:solidFill>
                <a:srgbClr val="5B550C"/>
              </a:solidFill>
              <a:latin typeface="Arial" panose="020B0604020202020204" pitchFamily="34" charset="0"/>
            </a:endParaRPr>
          </a:p>
          <a:p>
            <a:pPr eaLnBrk="1" hangingPunct="1">
              <a:spcBef>
                <a:spcPct val="0"/>
              </a:spcBef>
              <a:buFontTx/>
              <a:buNone/>
            </a:pPr>
            <a:r>
              <a:rPr lang="nl-NL" altLang="nl-NL" sz="1400" dirty="0">
                <a:solidFill>
                  <a:srgbClr val="5B550C"/>
                </a:solidFill>
                <a:latin typeface="Arial" panose="020B0604020202020204" pitchFamily="34" charset="0"/>
              </a:rPr>
              <a:t>1) Kalveren, pinken of koeien nemen met het grazen infectieuze larven (L3) op.</a:t>
            </a:r>
            <a:br>
              <a:rPr lang="nl-NL" altLang="nl-NL" sz="1400" dirty="0">
                <a:solidFill>
                  <a:srgbClr val="5B550C"/>
                </a:solidFill>
                <a:latin typeface="Arial" panose="020B0604020202020204" pitchFamily="34" charset="0"/>
              </a:rPr>
            </a:br>
            <a:r>
              <a:rPr lang="nl-NL" altLang="nl-NL" sz="1400" dirty="0">
                <a:solidFill>
                  <a:srgbClr val="5B550C"/>
                </a:solidFill>
                <a:latin typeface="Arial" panose="020B0604020202020204" pitchFamily="34" charset="0"/>
              </a:rPr>
              <a:t>2) Na ongeveer 8-9 dagen bereiken de larven de longen. Daar groeien ze in ongeveer 2 weken uit tot volwassen wormen die eieren produceren. De eieren bevatten al een klein larfje en de larfjes kunnen al in de longen uit het ei komen. De eieren (en larfjes) worden opgehoest en grotendeels ingeslikt.</a:t>
            </a:r>
            <a:br>
              <a:rPr lang="nl-NL" altLang="nl-NL" sz="1400" dirty="0">
                <a:solidFill>
                  <a:srgbClr val="5B550C"/>
                </a:solidFill>
                <a:latin typeface="Arial" panose="020B0604020202020204" pitchFamily="34" charset="0"/>
              </a:rPr>
            </a:br>
            <a:r>
              <a:rPr lang="nl-NL" altLang="nl-NL" sz="1400" dirty="0">
                <a:solidFill>
                  <a:srgbClr val="5B550C"/>
                </a:solidFill>
                <a:latin typeface="Arial" panose="020B0604020202020204" pitchFamily="34" charset="0"/>
              </a:rPr>
              <a:t>3) Na het inslikken passeren de eieren en larfjes het maagdarmkanaal. Tijdens deze passage komen alle eieren uit, zodat uiteindelijk met de mest alleen larfjes (L1) op het weiland terecht komen. De periode tussen opname van een infectieuze larve (L3) en het eerste moment dat we daarna nieuwe larven kunnen vinden in de mest, noemen we ook wel de pre-patent periode. Die duurt dus ruim 3 weken.</a:t>
            </a:r>
            <a:br>
              <a:rPr lang="nl-NL" altLang="nl-NL" sz="1400" dirty="0">
                <a:solidFill>
                  <a:srgbClr val="5B550C"/>
                </a:solidFill>
                <a:latin typeface="Arial" panose="020B0604020202020204" pitchFamily="34" charset="0"/>
              </a:rPr>
            </a:br>
            <a:r>
              <a:rPr lang="nl-NL" altLang="nl-NL" sz="1400" dirty="0">
                <a:solidFill>
                  <a:srgbClr val="5B550C"/>
                </a:solidFill>
                <a:latin typeface="Arial" panose="020B0604020202020204" pitchFamily="34" charset="0"/>
              </a:rPr>
              <a:t>4) In de mest ontwikkelen de eerste stadium-larven (L1) tot derde stadium-larven (L3), die infectieus zijn voor het rund. Op het weiland duurt dit proces tijdens Nederlandse zomers zo'n 5-8 dagen. De ontwikkeling is veel minder weersafhankelijk dan die bij maagdarmwormen, hoewel ook hier de </a:t>
            </a:r>
            <a:r>
              <a:rPr lang="nl-NL" altLang="nl-NL" sz="1400" dirty="0" err="1">
                <a:solidFill>
                  <a:srgbClr val="5B550C"/>
                </a:solidFill>
                <a:latin typeface="Arial" panose="020B0604020202020204" pitchFamily="34" charset="0"/>
              </a:rPr>
              <a:t>de</a:t>
            </a:r>
            <a:r>
              <a:rPr lang="nl-NL" altLang="nl-NL" sz="1400" dirty="0">
                <a:solidFill>
                  <a:srgbClr val="5B550C"/>
                </a:solidFill>
                <a:latin typeface="Arial" panose="020B0604020202020204" pitchFamily="34" charset="0"/>
              </a:rPr>
              <a:t> ontwikkeling stopt of vertraagt bij erg lage </a:t>
            </a:r>
            <a:r>
              <a:rPr lang="nl-NL" altLang="nl-NL" sz="1400" dirty="0" err="1">
                <a:solidFill>
                  <a:srgbClr val="5B550C"/>
                </a:solidFill>
                <a:latin typeface="Arial" panose="020B0604020202020204" pitchFamily="34" charset="0"/>
              </a:rPr>
              <a:t>temeraturen</a:t>
            </a:r>
            <a:r>
              <a:rPr lang="nl-NL" altLang="nl-NL" sz="1400" dirty="0">
                <a:solidFill>
                  <a:srgbClr val="5B550C"/>
                </a:solidFill>
                <a:latin typeface="Arial" panose="020B0604020202020204" pitchFamily="34" charset="0"/>
              </a:rPr>
              <a:t>.</a:t>
            </a:r>
            <a:br>
              <a:rPr lang="nl-NL" altLang="nl-NL" sz="1400" dirty="0">
                <a:solidFill>
                  <a:srgbClr val="5B550C"/>
                </a:solidFill>
                <a:latin typeface="Arial" panose="020B0604020202020204" pitchFamily="34" charset="0"/>
              </a:rPr>
            </a:br>
            <a:r>
              <a:rPr lang="nl-NL" altLang="nl-NL" sz="1400" dirty="0">
                <a:solidFill>
                  <a:srgbClr val="5B550C"/>
                </a:solidFill>
                <a:latin typeface="Arial" panose="020B0604020202020204" pitchFamily="34" charset="0"/>
              </a:rPr>
              <a:t>5) Anders dan de L3 van de meeste maagdarmwormsoorten, zijn die van longwormen weinig actief. Ze hebben daarom hulp nodig om zich te verplaatsen vanuit de mest naar het omringende gras. De belangrijkste hulp is afkomstig van een schimmeltje dat in grote getale groeit op mestplakken. Dit schimmeltje zorgt voor een zeer snelle en </a:t>
            </a:r>
            <a:r>
              <a:rPr lang="nl-NL" altLang="nl-NL" sz="1400" dirty="0" err="1">
                <a:solidFill>
                  <a:srgbClr val="5B550C"/>
                </a:solidFill>
                <a:latin typeface="Arial" panose="020B0604020202020204" pitchFamily="34" charset="0"/>
              </a:rPr>
              <a:t>efficiente</a:t>
            </a:r>
            <a:r>
              <a:rPr lang="nl-NL" altLang="nl-NL" sz="1400" dirty="0">
                <a:solidFill>
                  <a:srgbClr val="5B550C"/>
                </a:solidFill>
                <a:latin typeface="Arial" panose="020B0604020202020204" pitchFamily="34" charset="0"/>
              </a:rPr>
              <a:t> verspreiding van de larven naar het gras tot meters in de omtrek. Bijna ongeacht het weer kunnen vanaf een week nadat de eerste L1-larven met de mest zijn uitgescheiden, L3-larven massaal op het gras worden gevonden.</a:t>
            </a:r>
            <a:br>
              <a:rPr lang="nl-NL" altLang="nl-NL" sz="1400" dirty="0">
                <a:solidFill>
                  <a:srgbClr val="5B550C"/>
                </a:solidFill>
                <a:latin typeface="Arial" panose="020B0604020202020204" pitchFamily="34" charset="0"/>
              </a:rPr>
            </a:br>
            <a:r>
              <a:rPr lang="nl-NL" altLang="nl-NL" sz="1400" dirty="0">
                <a:solidFill>
                  <a:srgbClr val="5B550C"/>
                </a:solidFill>
                <a:latin typeface="Arial" panose="020B0604020202020204" pitchFamily="34" charset="0"/>
              </a:rPr>
              <a:t>6) Daarentegen kunnen longworm L3-larven niet zo lang overleven op de weide als die van maagdarmwormen. Zomers is na 2 weken al bijna 90% van de longworm L3-larven gestorven en na 6 weken zijn ze vrijwel allemaal verdwenen. L3-larven kunnen soms overwinteren in Nederland, maar meestal sterven ze af. Dat betekent dat longworm vooral overwintert in dragerdieren (pinken, maar vooral koeien). Deze dragers scheiden elk jaar opnieuw kleine aantallen larven uit met de mest. De meeste infecties bij kalveren beginnen dus als dragers nieuwe larven op de weide gebracht hebben waar die kalveren grazen (b.v. door weiden van droge koeien op kalverpercelen</a:t>
            </a:r>
            <a:r>
              <a:rPr lang="nl-NL" altLang="nl-NL" sz="1200" dirty="0">
                <a:solidFill>
                  <a:srgbClr val="5B550C"/>
                </a:solidFill>
                <a:latin typeface="Arial" panose="020B0604020202020204" pitchFamily="34" charset="0"/>
              </a:rPr>
              <a:t>)</a:t>
            </a:r>
            <a:endParaRPr lang="nl-NL" altLang="nl-NL" sz="1200" dirty="0">
              <a:latin typeface="Times New Roman" panose="02020603050405020304" pitchFamily="18" charset="0"/>
            </a:endParaRPr>
          </a:p>
        </p:txBody>
      </p:sp>
    </p:spTree>
    <p:extLst>
      <p:ext uri="{BB962C8B-B14F-4D97-AF65-F5344CB8AC3E}">
        <p14:creationId xmlns:p14="http://schemas.microsoft.com/office/powerpoint/2010/main" val="340763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464211" y="186901"/>
            <a:ext cx="8229600" cy="1228726"/>
          </a:xfrm>
        </p:spPr>
        <p:txBody>
          <a:bodyPr/>
          <a:lstStyle/>
          <a:p>
            <a:pPr eaLnBrk="1" hangingPunct="1"/>
            <a:r>
              <a:rPr lang="nl-NL" altLang="nl-NL" dirty="0"/>
              <a:t>Maagdarmwormen</a:t>
            </a:r>
          </a:p>
        </p:txBody>
      </p:sp>
      <p:sp>
        <p:nvSpPr>
          <p:cNvPr id="74756" name="Rechthoek 4"/>
          <p:cNvSpPr>
            <a:spLocks noChangeArrowheads="1"/>
          </p:cNvSpPr>
          <p:nvPr/>
        </p:nvSpPr>
        <p:spPr bwMode="auto">
          <a:xfrm>
            <a:off x="1716943" y="900242"/>
            <a:ext cx="903605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nl-NL" altLang="nl-NL" sz="1600" dirty="0">
                <a:latin typeface="Times New Roman" panose="02020603050405020304" pitchFamily="18" charset="0"/>
              </a:rPr>
              <a:t>Met maagdarmwormen worden veelal wormen bedoeld die voorkomen in de lebmaag of in de darmen. Sommige wormen komen veel voor, anderen zijn zeldzaam. Een aantal soorten is (zeer) ziekteverwekkend, andere soorten zijn dat minder tot niet.</a:t>
            </a:r>
            <a:br>
              <a:rPr lang="nl-NL" altLang="nl-NL" sz="1600" dirty="0">
                <a:latin typeface="Times New Roman" panose="02020603050405020304" pitchFamily="18" charset="0"/>
              </a:rPr>
            </a:br>
            <a:r>
              <a:rPr lang="nl-NL" altLang="nl-NL" sz="1600" dirty="0">
                <a:latin typeface="Times New Roman" panose="02020603050405020304" pitchFamily="18" charset="0"/>
              </a:rPr>
              <a:t>Maagdarmworminfecties komen voor bij runderen in elke leeftijdsklasse. Kalveren en jonge dieren die voor de eerste keer weidegang krijgen, besmetten zich met wormlarven zodra ze op grasland komen waar in het voorgaande jaar ook runderen hebben gelopen. De larven ontwikkelen zich in het rund tot volwassen wormen, die wormeieren uitscheiden. Met de mest komen deze eieren weer op het grasland, waar ze zich (afhankelijk van o.a. de vochtigheid en de temperatuur) in vier weken ontwikkelen tot wormlarve. Hiermee worden de runderen weer </a:t>
            </a:r>
            <a:r>
              <a:rPr lang="nl-NL" altLang="nl-NL" sz="1600" dirty="0" err="1">
                <a:latin typeface="Times New Roman" panose="02020603050405020304" pitchFamily="18" charset="0"/>
              </a:rPr>
              <a:t>herbesmet</a:t>
            </a:r>
            <a:r>
              <a:rPr lang="nl-NL" altLang="nl-NL" sz="1600" dirty="0">
                <a:latin typeface="Times New Roman" panose="02020603050405020304" pitchFamily="18" charset="0"/>
              </a:rPr>
              <a:t>.</a:t>
            </a:r>
            <a:br>
              <a:rPr lang="nl-NL" altLang="nl-NL" sz="1600" dirty="0">
                <a:latin typeface="Times New Roman" panose="02020603050405020304" pitchFamily="18" charset="0"/>
              </a:rPr>
            </a:br>
            <a:r>
              <a:rPr lang="nl-NL" altLang="nl-NL" sz="1600" dirty="0">
                <a:latin typeface="Times New Roman" panose="02020603050405020304" pitchFamily="18" charset="0"/>
              </a:rPr>
              <a:t>Bij besmetting in het eerste weideseizoen zijn de verschijnselen het duidelijkst: verlies aan eetlust en gewicht, diarree, ruw haarkleed, achteruitgang van de algehele conditie. Gedurende het weideseizoen neemt de besmettingsdruk vaak toe. </a:t>
            </a:r>
          </a:p>
          <a:p>
            <a:pPr eaLnBrk="1" hangingPunct="1">
              <a:spcBef>
                <a:spcPct val="0"/>
              </a:spcBef>
              <a:buFontTx/>
              <a:buNone/>
            </a:pPr>
            <a:r>
              <a:rPr lang="nl-NL" altLang="nl-NL" sz="1600" dirty="0">
                <a:latin typeface="Times New Roman" panose="02020603050405020304" pitchFamily="18" charset="0"/>
              </a:rPr>
              <a:t>Schade door maagdarmworminfecties bestaat uit verminderde groei van kalveren en pinken en later afkalftijdstip. De schade ontstaat door een verminderde opname van energie, eiwit en mineralen door het maagdarmkanaal. Dit leidt tot verminderde groei en/of vermagering.</a:t>
            </a:r>
            <a:br>
              <a:rPr lang="nl-NL" altLang="nl-NL" sz="1600" dirty="0">
                <a:latin typeface="Times New Roman" panose="02020603050405020304" pitchFamily="18" charset="0"/>
              </a:rPr>
            </a:br>
            <a:r>
              <a:rPr lang="nl-NL" altLang="nl-NL" sz="1600" dirty="0">
                <a:latin typeface="Times New Roman" panose="02020603050405020304" pitchFamily="18" charset="0"/>
              </a:rPr>
              <a:t>Mestonderzoek toont aan in welke mate (van niet tot gering naar ernstig) runderen besmet zijn met maagdarmwormen. Met behulp van bloedonderzoek kan een goede indruk worden verkregen of de dieren bij het opstallen moeten worden ontwormd of dat ze voldoende immuniteit hebben opgebouwd.</a:t>
            </a:r>
            <a:br>
              <a:rPr lang="nl-NL" altLang="nl-NL" sz="1600" dirty="0">
                <a:latin typeface="Times New Roman" panose="02020603050405020304" pitchFamily="18" charset="0"/>
              </a:rPr>
            </a:br>
            <a:r>
              <a:rPr lang="nl-NL" altLang="nl-NL" sz="1600" dirty="0">
                <a:latin typeface="Times New Roman" panose="02020603050405020304" pitchFamily="18" charset="0"/>
              </a:rPr>
              <a:t>Het graslandmanagement speelt een belangrijke rol in de preventie en behandeling van maagdarmworminfecties. Om weerstand op te bouwen tegen maagdarmworminfecties, dienen kalveren in beperkte mate te worden blootgesteld aan een infectie. Lopen de kalveren langer dan twee maanden buiten, dan is een behandeling met </a:t>
            </a:r>
            <a:r>
              <a:rPr lang="nl-NL" altLang="nl-NL" sz="1600" dirty="0" err="1">
                <a:latin typeface="Times New Roman" panose="02020603050405020304" pitchFamily="18" charset="0"/>
              </a:rPr>
              <a:t>ontwormingsmiddelen</a:t>
            </a:r>
            <a:r>
              <a:rPr lang="nl-NL" altLang="nl-NL" sz="1600" dirty="0">
                <a:latin typeface="Times New Roman" panose="02020603050405020304" pitchFamily="18" charset="0"/>
              </a:rPr>
              <a:t> verstandig. Regelmatig omweiden helpt om de schade door worminfectie te beperken.</a:t>
            </a:r>
            <a:br>
              <a:rPr lang="nl-NL" altLang="nl-NL" sz="1400" dirty="0">
                <a:latin typeface="Times New Roman" panose="02020603050405020304" pitchFamily="18" charset="0"/>
              </a:rPr>
            </a:br>
            <a:br>
              <a:rPr lang="nl-NL" altLang="nl-NL" sz="1400" dirty="0">
                <a:latin typeface="Times New Roman" panose="02020603050405020304" pitchFamily="18" charset="0"/>
              </a:rPr>
            </a:br>
            <a:endParaRPr lang="nl-NL" altLang="nl-NL" sz="1400" dirty="0">
              <a:latin typeface="Times New Roman" panose="02020603050405020304" pitchFamily="18" charset="0"/>
            </a:endParaRPr>
          </a:p>
        </p:txBody>
      </p:sp>
    </p:spTree>
    <p:extLst>
      <p:ext uri="{BB962C8B-B14F-4D97-AF65-F5344CB8AC3E}">
        <p14:creationId xmlns:p14="http://schemas.microsoft.com/office/powerpoint/2010/main" val="245965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2007326" y="542609"/>
            <a:ext cx="8229600" cy="490537"/>
          </a:xfrm>
        </p:spPr>
        <p:txBody>
          <a:bodyPr>
            <a:normAutofit fontScale="90000"/>
          </a:bodyPr>
          <a:lstStyle/>
          <a:p>
            <a:pPr eaLnBrk="1" hangingPunct="1"/>
            <a:r>
              <a:rPr lang="nl-NL" altLang="nl-NL" dirty="0"/>
              <a:t>Leverbot</a:t>
            </a:r>
          </a:p>
        </p:txBody>
      </p:sp>
      <p:sp>
        <p:nvSpPr>
          <p:cNvPr id="75780" name="Rechthoek 3"/>
          <p:cNvSpPr>
            <a:spLocks noChangeArrowheads="1"/>
          </p:cNvSpPr>
          <p:nvPr/>
        </p:nvSpPr>
        <p:spPr bwMode="auto">
          <a:xfrm>
            <a:off x="2884170" y="1857059"/>
            <a:ext cx="91440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nl-NL" altLang="nl-NL" sz="1600" dirty="0">
                <a:latin typeface="Times New Roman" panose="02020603050405020304" pitchFamily="18" charset="0"/>
              </a:rPr>
              <a:t>Runderen die in drassige weilanden lopen, hebben een verhoogd risico op leverbot. Deze parasiet verspreidt zich via slakjes die op een natte ondergrond leven. De volwassen leverbot is een platworm van 2 à 4 cm, die leeft in de galgangen van de lever van de gastheer. De eieren van de leverbot worden met de mest uitgescheiden. De parasiet doorloopt verschillende ontwikkelingsstadia, de zogenaamde leverbotcyclus.</a:t>
            </a:r>
            <a:br>
              <a:rPr lang="nl-NL" altLang="nl-NL" sz="1600" dirty="0">
                <a:latin typeface="Times New Roman" panose="02020603050405020304" pitchFamily="18" charset="0"/>
              </a:rPr>
            </a:br>
            <a:r>
              <a:rPr lang="nl-NL" altLang="nl-NL" sz="1600" dirty="0">
                <a:latin typeface="Times New Roman" panose="02020603050405020304" pitchFamily="18" charset="0"/>
              </a:rPr>
              <a:t>De ontwikkeling van de stadia van de leverbotcyclus buiten de gastheer kan alleen plaatsvinden bij een temperatuur boven de 10ºC. In ons klimaat betekent globaal: in de periode april tot december. Leverboteieren die in april/mei via de mest op het weiland worden gebracht, kunnen zich onder gunstige omstandigheden in augustus/september hebben ontwikkeld tot besmettelijke cysten. De grootste besmetting met leverbot vindt dan ook plaats in de maanden augustus, september en oktober, maar de dieren kunnen ook in de wintermaanden met leverbot besmet raken.</a:t>
            </a:r>
            <a:br>
              <a:rPr lang="nl-NL" altLang="nl-NL" sz="1600" dirty="0">
                <a:latin typeface="Times New Roman" panose="02020603050405020304" pitchFamily="18" charset="0"/>
              </a:rPr>
            </a:br>
            <a:br>
              <a:rPr lang="nl-NL" altLang="nl-NL" sz="1600" dirty="0">
                <a:latin typeface="Times New Roman" panose="02020603050405020304" pitchFamily="18" charset="0"/>
              </a:rPr>
            </a:br>
            <a:r>
              <a:rPr lang="nl-NL" altLang="nl-NL" sz="1600" b="1" dirty="0">
                <a:latin typeface="Times New Roman" panose="02020603050405020304" pitchFamily="18" charset="0"/>
              </a:rPr>
              <a:t>Ziekteverschijnselen</a:t>
            </a:r>
            <a:br>
              <a:rPr lang="nl-NL" altLang="nl-NL" sz="1600" dirty="0">
                <a:latin typeface="Times New Roman" panose="02020603050405020304" pitchFamily="18" charset="0"/>
              </a:rPr>
            </a:br>
            <a:r>
              <a:rPr lang="nl-NL" altLang="nl-NL" sz="1600" dirty="0">
                <a:latin typeface="Times New Roman" panose="02020603050405020304" pitchFamily="18" charset="0"/>
              </a:rPr>
              <a:t>De leverbotbesmetting kan in een acute en een chronische vorm optreden. Acute leverbot kenmerkt zich door een trektocht van duizenden jonge leverbotjes door de lever, waardoor de gastheer sterft door verbloeding. Dieren die op zwaar besmet weiland hebben gelopen, kunnen zes tot acht weken na besmetting zonder uiterlijke verschijnselen plotseling sterven.</a:t>
            </a:r>
            <a:br>
              <a:rPr lang="nl-NL" altLang="nl-NL" sz="1600" dirty="0">
                <a:latin typeface="Times New Roman" panose="02020603050405020304" pitchFamily="18" charset="0"/>
              </a:rPr>
            </a:br>
            <a:r>
              <a:rPr lang="nl-NL" altLang="nl-NL" sz="1600" dirty="0">
                <a:latin typeface="Times New Roman" panose="02020603050405020304" pitchFamily="18" charset="0"/>
              </a:rPr>
              <a:t>Chronische leverbot is de meest voorkomende vorm. Bij runderen zijn in ernstige leverbotjaren te vroeg afkalven, een verlaagde melkproductie en slechte groei van het jongvee de belangrijkste klachten.</a:t>
            </a:r>
            <a:br>
              <a:rPr lang="nl-NL" altLang="nl-NL" sz="1600" dirty="0">
                <a:latin typeface="Times New Roman" panose="02020603050405020304" pitchFamily="18" charset="0"/>
              </a:rPr>
            </a:br>
            <a:endParaRPr lang="nl-NL" altLang="nl-NL" sz="1600" dirty="0">
              <a:latin typeface="Times New Roman" panose="02020603050405020304" pitchFamily="18" charset="0"/>
            </a:endParaRPr>
          </a:p>
        </p:txBody>
      </p:sp>
    </p:spTree>
    <p:extLst>
      <p:ext uri="{BB962C8B-B14F-4D97-AF65-F5344CB8AC3E}">
        <p14:creationId xmlns:p14="http://schemas.microsoft.com/office/powerpoint/2010/main" val="367232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a:xfrm>
            <a:off x="3503614" y="333375"/>
            <a:ext cx="6645275" cy="647700"/>
          </a:xfrm>
        </p:spPr>
        <p:txBody>
          <a:bodyPr>
            <a:normAutofit/>
          </a:bodyPr>
          <a:lstStyle/>
          <a:p>
            <a:pPr eaLnBrk="1" hangingPunct="1"/>
            <a:r>
              <a:rPr lang="nl-NL" altLang="nl-NL"/>
              <a:t>De puberperiode</a:t>
            </a:r>
          </a:p>
        </p:txBody>
      </p:sp>
      <p:sp>
        <p:nvSpPr>
          <p:cNvPr id="76803" name="Tijdelijke aanduiding voor inhoud 2"/>
          <p:cNvSpPr>
            <a:spLocks noGrp="1"/>
          </p:cNvSpPr>
          <p:nvPr>
            <p:ph idx="1"/>
          </p:nvPr>
        </p:nvSpPr>
        <p:spPr>
          <a:xfrm>
            <a:off x="3575050" y="1196975"/>
            <a:ext cx="6635750" cy="4929188"/>
          </a:xfrm>
        </p:spPr>
        <p:txBody>
          <a:bodyPr/>
          <a:lstStyle/>
          <a:p>
            <a:pPr eaLnBrk="1" hangingPunct="1"/>
            <a:r>
              <a:rPr lang="nl-NL" altLang="nl-NL" sz="2400"/>
              <a:t>Puberteit meestal rond 240 kg lichaamsgewicht</a:t>
            </a:r>
          </a:p>
          <a:p>
            <a:pPr eaLnBrk="1" hangingPunct="1"/>
            <a:r>
              <a:rPr lang="nl-NL" altLang="nl-NL" sz="2400"/>
              <a:t>Duidelijk verband met groeiritme:</a:t>
            </a:r>
          </a:p>
        </p:txBody>
      </p:sp>
      <p:pic>
        <p:nvPicPr>
          <p:cNvPr id="7680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2754" y="2972888"/>
            <a:ext cx="8362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67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3503614" y="333375"/>
            <a:ext cx="6645275" cy="647700"/>
          </a:xfrm>
        </p:spPr>
        <p:txBody>
          <a:bodyPr>
            <a:normAutofit fontScale="90000"/>
          </a:bodyPr>
          <a:lstStyle/>
          <a:p>
            <a:pPr eaLnBrk="1" hangingPunct="1"/>
            <a:r>
              <a:rPr lang="nl-NL" altLang="nl-NL"/>
              <a:t>De puberperiode</a:t>
            </a:r>
            <a:br>
              <a:rPr lang="nl-NL" altLang="nl-NL"/>
            </a:br>
            <a:endParaRPr lang="nl-NL" altLang="nl-NL"/>
          </a:p>
        </p:txBody>
      </p:sp>
      <p:sp>
        <p:nvSpPr>
          <p:cNvPr id="77827" name="Tijdelijke aanduiding voor inhoud 2"/>
          <p:cNvSpPr>
            <a:spLocks noGrp="1"/>
          </p:cNvSpPr>
          <p:nvPr>
            <p:ph idx="1"/>
          </p:nvPr>
        </p:nvSpPr>
        <p:spPr>
          <a:xfrm>
            <a:off x="2586446" y="1719489"/>
            <a:ext cx="8007531" cy="4929188"/>
          </a:xfrm>
        </p:spPr>
        <p:txBody>
          <a:bodyPr/>
          <a:lstStyle/>
          <a:p>
            <a:pPr lvl="1" eaLnBrk="1" hangingPunct="1"/>
            <a:r>
              <a:rPr lang="nl-NL" altLang="nl-NL"/>
              <a:t>4-13 maanden ouderdom, dus zeer variabel</a:t>
            </a:r>
          </a:p>
          <a:p>
            <a:pPr lvl="1" eaLnBrk="1" hangingPunct="1"/>
            <a:r>
              <a:rPr lang="nl-NL" altLang="nl-NL" dirty="0"/>
              <a:t>Vervetten van dieren moet ten alle tijden voorkomen worden</a:t>
            </a:r>
          </a:p>
          <a:p>
            <a:pPr lvl="2" eaLnBrk="1" hangingPunct="1"/>
            <a:r>
              <a:rPr lang="nl-NL" altLang="nl-NL" dirty="0"/>
              <a:t>Dier maakt in deze periode uiercellen aan</a:t>
            </a:r>
          </a:p>
          <a:p>
            <a:pPr lvl="1" eaLnBrk="1" hangingPunct="1"/>
            <a:r>
              <a:rPr lang="nl-NL" altLang="nl-NL" dirty="0"/>
              <a:t>Tot 10 maanden melkvee rantsoen</a:t>
            </a:r>
          </a:p>
        </p:txBody>
      </p:sp>
    </p:spTree>
    <p:extLst>
      <p:ext uri="{BB962C8B-B14F-4D97-AF65-F5344CB8AC3E}">
        <p14:creationId xmlns:p14="http://schemas.microsoft.com/office/powerpoint/2010/main" val="55736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a:xfrm>
            <a:off x="3503614" y="333375"/>
            <a:ext cx="6645275" cy="647700"/>
          </a:xfrm>
        </p:spPr>
        <p:txBody>
          <a:bodyPr>
            <a:normAutofit fontScale="90000"/>
          </a:bodyPr>
          <a:lstStyle/>
          <a:p>
            <a:pPr eaLnBrk="1" hangingPunct="1"/>
            <a:r>
              <a:rPr lang="nl-NL" altLang="nl-NL"/>
              <a:t>De puberperiode</a:t>
            </a:r>
            <a:br>
              <a:rPr lang="nl-NL" altLang="nl-NL"/>
            </a:br>
            <a:endParaRPr lang="nl-NL" altLang="nl-NL"/>
          </a:p>
        </p:txBody>
      </p:sp>
      <p:sp>
        <p:nvSpPr>
          <p:cNvPr id="78851" name="Tijdelijke aanduiding voor inhoud 2"/>
          <p:cNvSpPr>
            <a:spLocks noGrp="1"/>
          </p:cNvSpPr>
          <p:nvPr>
            <p:ph idx="1"/>
          </p:nvPr>
        </p:nvSpPr>
        <p:spPr>
          <a:xfrm>
            <a:off x="1979613" y="1428751"/>
            <a:ext cx="8229600" cy="4525963"/>
          </a:xfrm>
        </p:spPr>
        <p:txBody>
          <a:bodyPr/>
          <a:lstStyle/>
          <a:p>
            <a:pPr lvl="1" eaLnBrk="1" hangingPunct="1"/>
            <a:r>
              <a:rPr lang="nl-NL" altLang="nl-NL"/>
              <a:t>24 uur per dag vers voer</a:t>
            </a:r>
          </a:p>
          <a:p>
            <a:pPr lvl="1" eaLnBrk="1" hangingPunct="1"/>
            <a:r>
              <a:rPr lang="nl-NL" altLang="nl-NL"/>
              <a:t>Tot 10 maanden groei maximaliseren!</a:t>
            </a:r>
          </a:p>
          <a:p>
            <a:pPr lvl="1" eaLnBrk="1" hangingPunct="1"/>
            <a:r>
              <a:rPr lang="nl-NL" altLang="nl-NL"/>
              <a:t>Opvolgen via borstomtrek of hoogtemaat</a:t>
            </a:r>
          </a:p>
          <a:p>
            <a:pPr lvl="1" eaLnBrk="1" hangingPunct="1"/>
            <a:r>
              <a:rPr lang="nl-NL" altLang="nl-NL"/>
              <a:t>Ook hier rantsoen berekenen!</a:t>
            </a:r>
          </a:p>
          <a:p>
            <a:pPr lvl="1" eaLnBrk="1" hangingPunct="1"/>
            <a:r>
              <a:rPr lang="nl-NL" altLang="nl-NL"/>
              <a:t>Krachtvoer tot 6 maanden</a:t>
            </a:r>
          </a:p>
        </p:txBody>
      </p:sp>
      <p:pic>
        <p:nvPicPr>
          <p:cNvPr id="7885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573463"/>
            <a:ext cx="3252788"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5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a:xfrm>
            <a:off x="3503614" y="333375"/>
            <a:ext cx="6645275" cy="647700"/>
          </a:xfrm>
        </p:spPr>
        <p:txBody>
          <a:bodyPr>
            <a:normAutofit/>
          </a:bodyPr>
          <a:lstStyle/>
          <a:p>
            <a:pPr eaLnBrk="1" hangingPunct="1"/>
            <a:r>
              <a:rPr lang="nl-NL" altLang="nl-NL" u="sng"/>
              <a:t>Pensontwikkeling</a:t>
            </a:r>
          </a:p>
        </p:txBody>
      </p:sp>
      <p:sp>
        <p:nvSpPr>
          <p:cNvPr id="61443" name="Tijdelijke aanduiding voor inhoud 2"/>
          <p:cNvSpPr>
            <a:spLocks noGrp="1"/>
          </p:cNvSpPr>
          <p:nvPr>
            <p:ph idx="1"/>
          </p:nvPr>
        </p:nvSpPr>
        <p:spPr>
          <a:xfrm>
            <a:off x="3575050" y="1196975"/>
            <a:ext cx="6635750" cy="4929188"/>
          </a:xfrm>
        </p:spPr>
        <p:txBody>
          <a:bodyPr/>
          <a:lstStyle/>
          <a:p>
            <a:pPr eaLnBrk="1" hangingPunct="1"/>
            <a:r>
              <a:rPr lang="nl-NL" altLang="nl-NL" b="1"/>
              <a:t>Melkperiode</a:t>
            </a:r>
          </a:p>
          <a:p>
            <a:pPr lvl="1" eaLnBrk="1" hangingPunct="1"/>
            <a:r>
              <a:rPr lang="nl-NL" altLang="nl-NL"/>
              <a:t>Benodigdheden voor ontwikkelen van penswand</a:t>
            </a:r>
          </a:p>
          <a:p>
            <a:pPr lvl="2" eaLnBrk="1" hangingPunct="1"/>
            <a:r>
              <a:rPr lang="nl-NL" altLang="nl-NL"/>
              <a:t>Vloeistof in de pens</a:t>
            </a:r>
            <a:r>
              <a:rPr lang="nl-NL" altLang="nl-NL">
                <a:sym typeface="Wingdings" panose="05000000000000000000" pitchFamily="2" charset="2"/>
              </a:rPr>
              <a:t> altijd water verstrekken</a:t>
            </a:r>
          </a:p>
          <a:p>
            <a:pPr lvl="2" eaLnBrk="1" hangingPunct="1"/>
            <a:r>
              <a:rPr lang="nl-NL" altLang="nl-NL">
                <a:sym typeface="Wingdings" panose="05000000000000000000" pitchFamily="2" charset="2"/>
              </a:rPr>
              <a:t>Pens contracties (bv. beperkt luzerne hooi)</a:t>
            </a:r>
          </a:p>
          <a:p>
            <a:pPr lvl="2" eaLnBrk="1" hangingPunct="1"/>
            <a:r>
              <a:rPr lang="nl-NL" altLang="nl-NL">
                <a:sym typeface="Wingdings" panose="05000000000000000000" pitchFamily="2" charset="2"/>
              </a:rPr>
              <a:t>Aanwezigheid van voer in de pens vanaf dag 4: 24 uur per dag water + krachtvoer verstrekken</a:t>
            </a:r>
          </a:p>
          <a:p>
            <a:pPr lvl="2" eaLnBrk="1" hangingPunct="1"/>
            <a:r>
              <a:rPr lang="nl-NL" altLang="nl-NL">
                <a:sym typeface="Wingdings" panose="05000000000000000000" pitchFamily="2" charset="2"/>
              </a:rPr>
              <a:t>Bakjes schoonmaken !!!!</a:t>
            </a:r>
            <a:endParaRPr lang="nl-NL" altLang="nl-NL"/>
          </a:p>
        </p:txBody>
      </p:sp>
    </p:spTree>
    <p:extLst>
      <p:ext uri="{BB962C8B-B14F-4D97-AF65-F5344CB8AC3E}">
        <p14:creationId xmlns:p14="http://schemas.microsoft.com/office/powerpoint/2010/main" val="358202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3"/>
          <p:cNvSpPr>
            <a:spLocks noGrp="1"/>
          </p:cNvSpPr>
          <p:nvPr>
            <p:ph type="title"/>
          </p:nvPr>
        </p:nvSpPr>
        <p:spPr>
          <a:xfrm>
            <a:off x="3503614" y="333375"/>
            <a:ext cx="6645275" cy="647700"/>
          </a:xfrm>
        </p:spPr>
        <p:txBody>
          <a:bodyPr>
            <a:normAutofit fontScale="90000"/>
          </a:bodyPr>
          <a:lstStyle/>
          <a:p>
            <a:pPr eaLnBrk="1" hangingPunct="1"/>
            <a:r>
              <a:rPr lang="nl-NL" altLang="nl-NL"/>
              <a:t>Rondom inseminatie</a:t>
            </a:r>
            <a:br>
              <a:rPr lang="nl-NL" altLang="nl-NL"/>
            </a:br>
            <a:endParaRPr lang="nl-NL" altLang="nl-NL"/>
          </a:p>
        </p:txBody>
      </p:sp>
      <p:sp>
        <p:nvSpPr>
          <p:cNvPr id="79875" name="Tijdelijke aanduiding voor inhoud 2"/>
          <p:cNvSpPr>
            <a:spLocks noGrp="1"/>
          </p:cNvSpPr>
          <p:nvPr>
            <p:ph idx="1"/>
          </p:nvPr>
        </p:nvSpPr>
        <p:spPr>
          <a:xfrm>
            <a:off x="1968137" y="1196975"/>
            <a:ext cx="8242663" cy="4929188"/>
          </a:xfrm>
        </p:spPr>
        <p:txBody>
          <a:bodyPr/>
          <a:lstStyle/>
          <a:p>
            <a:pPr lvl="1" eaLnBrk="1" hangingPunct="1"/>
            <a:r>
              <a:rPr lang="nl-NL" altLang="nl-NL" dirty="0"/>
              <a:t>Geen krachtvoer meer vanaf 6 maanden</a:t>
            </a:r>
          </a:p>
          <a:p>
            <a:pPr lvl="1" eaLnBrk="1" hangingPunct="1"/>
            <a:r>
              <a:rPr lang="nl-NL" altLang="nl-NL" dirty="0"/>
              <a:t>Insemineren bij 165 cm borstomtrek, 127 cm hoogtemaat</a:t>
            </a:r>
          </a:p>
          <a:p>
            <a:pPr lvl="1" eaLnBrk="1" hangingPunct="1"/>
            <a:r>
              <a:rPr lang="nl-NL" altLang="nl-NL" dirty="0"/>
              <a:t>Bij 15 maanden altijd insemineren</a:t>
            </a:r>
          </a:p>
        </p:txBody>
      </p:sp>
      <p:pic>
        <p:nvPicPr>
          <p:cNvPr id="79876"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1232" y="3282133"/>
            <a:ext cx="4559843" cy="3292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16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a:xfrm>
            <a:off x="3575050" y="549275"/>
            <a:ext cx="6645275" cy="647700"/>
          </a:xfrm>
        </p:spPr>
        <p:txBody>
          <a:bodyPr>
            <a:normAutofit fontScale="90000"/>
          </a:bodyPr>
          <a:lstStyle/>
          <a:p>
            <a:pPr eaLnBrk="1" hangingPunct="1"/>
            <a:r>
              <a:rPr lang="nl-NL" altLang="nl-NL" dirty="0"/>
              <a:t>Rondom inseminatie</a:t>
            </a:r>
            <a:br>
              <a:rPr lang="nl-NL" altLang="nl-NL" dirty="0"/>
            </a:br>
            <a:endParaRPr lang="nl-NL" altLang="nl-NL" dirty="0"/>
          </a:p>
        </p:txBody>
      </p:sp>
      <p:sp>
        <p:nvSpPr>
          <p:cNvPr id="80899" name="Tijdelijke aanduiding voor inhoud 2"/>
          <p:cNvSpPr>
            <a:spLocks noGrp="1"/>
          </p:cNvSpPr>
          <p:nvPr>
            <p:ph idx="1"/>
          </p:nvPr>
        </p:nvSpPr>
        <p:spPr>
          <a:xfrm>
            <a:off x="3575050" y="1196975"/>
            <a:ext cx="6635750" cy="4929188"/>
          </a:xfrm>
        </p:spPr>
        <p:txBody>
          <a:bodyPr/>
          <a:lstStyle/>
          <a:p>
            <a:pPr lvl="1" eaLnBrk="1" hangingPunct="1"/>
            <a:r>
              <a:rPr lang="nl-NL" altLang="nl-NL" dirty="0"/>
              <a:t>BSC zeer belangrijk</a:t>
            </a:r>
          </a:p>
          <a:p>
            <a:pPr lvl="1" eaLnBrk="1" hangingPunct="1"/>
            <a:r>
              <a:rPr lang="nl-NL" altLang="nl-NL" dirty="0"/>
              <a:t>Weinig of geen maïs voeren</a:t>
            </a:r>
          </a:p>
          <a:p>
            <a:pPr lvl="1" eaLnBrk="1" hangingPunct="1"/>
            <a:r>
              <a:rPr lang="nl-NL" altLang="nl-NL" dirty="0"/>
              <a:t>Kuilgras van matige kwaliteit</a:t>
            </a:r>
          </a:p>
          <a:p>
            <a:pPr lvl="1" eaLnBrk="1" hangingPunct="1"/>
            <a:r>
              <a:rPr lang="nl-NL" altLang="nl-NL" dirty="0"/>
              <a:t>Ook hier naar mineralenvoorziening kijken</a:t>
            </a:r>
          </a:p>
        </p:txBody>
      </p:sp>
      <p:pic>
        <p:nvPicPr>
          <p:cNvPr id="80900"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2217" y="3784183"/>
            <a:ext cx="4014833" cy="2896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1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3"/>
          <p:cNvSpPr>
            <a:spLocks noGrp="1"/>
          </p:cNvSpPr>
          <p:nvPr>
            <p:ph type="title"/>
          </p:nvPr>
        </p:nvSpPr>
        <p:spPr>
          <a:xfrm>
            <a:off x="3538448" y="577215"/>
            <a:ext cx="6645275" cy="647700"/>
          </a:xfrm>
        </p:spPr>
        <p:txBody>
          <a:bodyPr>
            <a:normAutofit fontScale="90000"/>
          </a:bodyPr>
          <a:lstStyle/>
          <a:p>
            <a:pPr eaLnBrk="1" hangingPunct="1"/>
            <a:r>
              <a:rPr lang="nl-NL" altLang="nl-NL" dirty="0"/>
              <a:t>Drachtig jongvee</a:t>
            </a:r>
            <a:br>
              <a:rPr lang="nl-NL" altLang="nl-NL" dirty="0"/>
            </a:br>
            <a:endParaRPr lang="nl-NL" altLang="nl-NL" dirty="0"/>
          </a:p>
        </p:txBody>
      </p:sp>
      <p:sp>
        <p:nvSpPr>
          <p:cNvPr id="81923" name="Tijdelijke aanduiding voor inhoud 2"/>
          <p:cNvSpPr>
            <a:spLocks noGrp="1"/>
          </p:cNvSpPr>
          <p:nvPr>
            <p:ph idx="1"/>
          </p:nvPr>
        </p:nvSpPr>
        <p:spPr>
          <a:xfrm>
            <a:off x="2135188" y="1989138"/>
            <a:ext cx="8229600" cy="4525962"/>
          </a:xfrm>
        </p:spPr>
        <p:txBody>
          <a:bodyPr/>
          <a:lstStyle/>
          <a:p>
            <a:pPr lvl="1" eaLnBrk="1" hangingPunct="1"/>
            <a:r>
              <a:rPr lang="nl-NL" altLang="nl-NL"/>
              <a:t>Geen energierijke voeding in verband met vervetten</a:t>
            </a:r>
          </a:p>
          <a:p>
            <a:pPr lvl="1" eaLnBrk="1" hangingPunct="1"/>
            <a:r>
              <a:rPr lang="nl-NL" altLang="nl-NL"/>
              <a:t>Controleer voeropname in de wei</a:t>
            </a:r>
          </a:p>
          <a:p>
            <a:pPr lvl="1" eaLnBrk="1" hangingPunct="1"/>
            <a:r>
              <a:rPr lang="nl-NL" altLang="nl-NL"/>
              <a:t>Pensvulling controleren</a:t>
            </a:r>
          </a:p>
          <a:p>
            <a:pPr lvl="1" eaLnBrk="1" hangingPunct="1"/>
            <a:r>
              <a:rPr lang="nl-NL" altLang="nl-NL"/>
              <a:t>2 maanden voor afkalven droge koeien</a:t>
            </a:r>
          </a:p>
        </p:txBody>
      </p:sp>
    </p:spTree>
    <p:extLst>
      <p:ext uri="{BB962C8B-B14F-4D97-AF65-F5344CB8AC3E}">
        <p14:creationId xmlns:p14="http://schemas.microsoft.com/office/powerpoint/2010/main" val="137168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a:xfrm>
            <a:off x="3564574" y="464004"/>
            <a:ext cx="6645275" cy="647700"/>
          </a:xfrm>
        </p:spPr>
        <p:txBody>
          <a:bodyPr>
            <a:normAutofit fontScale="90000"/>
          </a:bodyPr>
          <a:lstStyle/>
          <a:p>
            <a:pPr eaLnBrk="1" hangingPunct="1"/>
            <a:r>
              <a:rPr lang="nl-NL" altLang="nl-NL" dirty="0"/>
              <a:t>Algemeenheden</a:t>
            </a:r>
            <a:br>
              <a:rPr lang="nl-NL" altLang="nl-NL" dirty="0"/>
            </a:br>
            <a:endParaRPr lang="nl-NL" altLang="nl-NL" dirty="0"/>
          </a:p>
        </p:txBody>
      </p:sp>
      <p:sp>
        <p:nvSpPr>
          <p:cNvPr id="82947" name="Tijdelijke aanduiding voor inhoud 2"/>
          <p:cNvSpPr>
            <a:spLocks noGrp="1"/>
          </p:cNvSpPr>
          <p:nvPr>
            <p:ph idx="1"/>
          </p:nvPr>
        </p:nvSpPr>
        <p:spPr>
          <a:xfrm>
            <a:off x="3503614" y="1405981"/>
            <a:ext cx="6635750" cy="4929188"/>
          </a:xfrm>
        </p:spPr>
        <p:txBody>
          <a:bodyPr/>
          <a:lstStyle/>
          <a:p>
            <a:pPr lvl="1" eaLnBrk="1" hangingPunct="1"/>
            <a:r>
              <a:rPr lang="nl-NL" altLang="nl-NL" b="1" dirty="0"/>
              <a:t>Jongvee en trap groei model</a:t>
            </a:r>
          </a:p>
          <a:p>
            <a:pPr lvl="2" eaLnBrk="1" hangingPunct="1"/>
            <a:r>
              <a:rPr lang="nl-NL" altLang="nl-NL" dirty="0"/>
              <a:t>Jongvee laten groeien via een ‘trap groei model’ geeft een betere voerefficiëntie, gelijke groei, minder vet in het uierweefsel, gelijke vruchtbaarheid en een hogere productie door de betere conditie van de uier en het dier</a:t>
            </a:r>
          </a:p>
        </p:txBody>
      </p:sp>
    </p:spTree>
    <p:extLst>
      <p:ext uri="{BB962C8B-B14F-4D97-AF65-F5344CB8AC3E}">
        <p14:creationId xmlns:p14="http://schemas.microsoft.com/office/powerpoint/2010/main" val="167566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a:xfrm>
            <a:off x="3503614" y="333375"/>
            <a:ext cx="6645275" cy="647700"/>
          </a:xfrm>
        </p:spPr>
        <p:txBody>
          <a:bodyPr>
            <a:normAutofit/>
          </a:bodyPr>
          <a:lstStyle/>
          <a:p>
            <a:pPr eaLnBrk="1" hangingPunct="1"/>
            <a:endParaRPr lang="nl-NL" altLang="nl-NL"/>
          </a:p>
        </p:txBody>
      </p:sp>
      <p:sp>
        <p:nvSpPr>
          <p:cNvPr id="83971" name="Tijdelijke aanduiding voor inhoud 2"/>
          <p:cNvSpPr>
            <a:spLocks noGrp="1"/>
          </p:cNvSpPr>
          <p:nvPr>
            <p:ph idx="1"/>
          </p:nvPr>
        </p:nvSpPr>
        <p:spPr>
          <a:xfrm>
            <a:off x="2135188" y="765176"/>
            <a:ext cx="8229600" cy="4525963"/>
          </a:xfrm>
        </p:spPr>
        <p:txBody>
          <a:bodyPr/>
          <a:lstStyle/>
          <a:p>
            <a:pPr eaLnBrk="1" hangingPunct="1"/>
            <a:r>
              <a:rPr lang="nl-NL" altLang="nl-NL" b="1"/>
              <a:t>Jongvee en natte graskuil</a:t>
            </a:r>
          </a:p>
          <a:p>
            <a:pPr eaLnBrk="1" hangingPunct="1"/>
            <a:endParaRPr lang="nl-NL" altLang="nl-NL" b="1"/>
          </a:p>
          <a:p>
            <a:pPr lvl="1" eaLnBrk="1" hangingPunct="1"/>
            <a:r>
              <a:rPr lang="nl-NL" altLang="nl-NL"/>
              <a:t>Klauwen zijn duidelijk slechter bij 100% natte graskuil</a:t>
            </a:r>
          </a:p>
        </p:txBody>
      </p:sp>
    </p:spTree>
    <p:extLst>
      <p:ext uri="{BB962C8B-B14F-4D97-AF65-F5344CB8AC3E}">
        <p14:creationId xmlns:p14="http://schemas.microsoft.com/office/powerpoint/2010/main" val="1081127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p:cNvSpPr>
            <a:spLocks noGrp="1"/>
          </p:cNvSpPr>
          <p:nvPr>
            <p:ph type="title"/>
          </p:nvPr>
        </p:nvSpPr>
        <p:spPr>
          <a:xfrm>
            <a:off x="3503614" y="333375"/>
            <a:ext cx="6645275" cy="647700"/>
          </a:xfrm>
        </p:spPr>
        <p:txBody>
          <a:bodyPr>
            <a:normAutofit fontScale="90000"/>
          </a:bodyPr>
          <a:lstStyle/>
          <a:p>
            <a:pPr eaLnBrk="1" hangingPunct="1"/>
            <a:r>
              <a:rPr lang="nl-NL" altLang="nl-NL"/>
              <a:t>Jongvee aandachtspunten</a:t>
            </a:r>
            <a:br>
              <a:rPr lang="nl-NL" altLang="nl-NL"/>
            </a:br>
            <a:endParaRPr lang="nl-NL" altLang="nl-NL"/>
          </a:p>
        </p:txBody>
      </p:sp>
      <p:sp>
        <p:nvSpPr>
          <p:cNvPr id="84995" name="Tijdelijke aanduiding voor inhoud 2"/>
          <p:cNvSpPr>
            <a:spLocks noGrp="1"/>
          </p:cNvSpPr>
          <p:nvPr>
            <p:ph idx="1"/>
          </p:nvPr>
        </p:nvSpPr>
        <p:spPr>
          <a:xfrm>
            <a:off x="1793966" y="1249227"/>
            <a:ext cx="7998823" cy="4929188"/>
          </a:xfrm>
        </p:spPr>
        <p:txBody>
          <a:bodyPr/>
          <a:lstStyle/>
          <a:p>
            <a:pPr lvl="1" eaLnBrk="1" hangingPunct="1"/>
            <a:r>
              <a:rPr lang="nl-NL" altLang="nl-NL" dirty="0"/>
              <a:t>Energievoeding is heel sterk conditie gestuurd.</a:t>
            </a:r>
          </a:p>
          <a:p>
            <a:pPr lvl="1" eaLnBrk="1" hangingPunct="1"/>
            <a:r>
              <a:rPr lang="nl-NL" altLang="nl-NL" dirty="0"/>
              <a:t>De conditie bepaalt dus meer of minder energie moet voeren</a:t>
            </a:r>
          </a:p>
          <a:p>
            <a:pPr lvl="1" eaLnBrk="1" hangingPunct="1"/>
            <a:r>
              <a:rPr lang="nl-NL" altLang="nl-NL" dirty="0"/>
              <a:t>Let op Ca/P verhouding, streef naar 1,5 tot 2</a:t>
            </a:r>
          </a:p>
          <a:p>
            <a:pPr lvl="1" eaLnBrk="1" hangingPunct="1"/>
            <a:r>
              <a:rPr lang="nl-NL" altLang="nl-NL" dirty="0"/>
              <a:t>Vaak is er extra voerkrijt nodig om Ca op norm te voeren</a:t>
            </a:r>
          </a:p>
        </p:txBody>
      </p:sp>
    </p:spTree>
    <p:extLst>
      <p:ext uri="{BB962C8B-B14F-4D97-AF65-F5344CB8AC3E}">
        <p14:creationId xmlns:p14="http://schemas.microsoft.com/office/powerpoint/2010/main" val="176355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3"/>
          <p:cNvSpPr>
            <a:spLocks noGrp="1"/>
          </p:cNvSpPr>
          <p:nvPr>
            <p:ph type="title"/>
          </p:nvPr>
        </p:nvSpPr>
        <p:spPr>
          <a:xfrm>
            <a:off x="3503614" y="333375"/>
            <a:ext cx="6645275" cy="647700"/>
          </a:xfrm>
        </p:spPr>
        <p:txBody>
          <a:bodyPr>
            <a:normAutofit fontScale="90000"/>
          </a:bodyPr>
          <a:lstStyle/>
          <a:p>
            <a:pPr eaLnBrk="1" hangingPunct="1"/>
            <a:r>
              <a:rPr lang="nl-NL" altLang="nl-NL"/>
              <a:t>Jongvee aandachtspunten</a:t>
            </a:r>
            <a:br>
              <a:rPr lang="nl-NL" altLang="nl-NL"/>
            </a:br>
            <a:endParaRPr lang="nl-NL" altLang="nl-NL"/>
          </a:p>
        </p:txBody>
      </p:sp>
      <p:sp>
        <p:nvSpPr>
          <p:cNvPr id="86019" name="Tijdelijke aanduiding voor inhoud 2"/>
          <p:cNvSpPr>
            <a:spLocks noGrp="1"/>
          </p:cNvSpPr>
          <p:nvPr>
            <p:ph idx="1"/>
          </p:nvPr>
        </p:nvSpPr>
        <p:spPr>
          <a:xfrm>
            <a:off x="3575050" y="1196975"/>
            <a:ext cx="6635750" cy="4929188"/>
          </a:xfrm>
        </p:spPr>
        <p:txBody>
          <a:bodyPr/>
          <a:lstStyle/>
          <a:p>
            <a:pPr lvl="1" eaLnBrk="1" hangingPunct="1"/>
            <a:r>
              <a:rPr lang="nl-NL" altLang="nl-NL"/>
              <a:t>OEB niet negatief</a:t>
            </a:r>
          </a:p>
          <a:p>
            <a:pPr lvl="1" eaLnBrk="1" hangingPunct="1"/>
            <a:r>
              <a:rPr lang="nl-NL" altLang="nl-NL"/>
              <a:t>Langs ruim gras is mineralen voorziening normaal redelijk op orde</a:t>
            </a:r>
          </a:p>
          <a:p>
            <a:pPr lvl="1" eaLnBrk="1" hangingPunct="1"/>
            <a:r>
              <a:rPr lang="nl-NL" altLang="nl-NL"/>
              <a:t>Laatste maanden van dracht wel mineralen voeren</a:t>
            </a:r>
          </a:p>
          <a:p>
            <a:pPr lvl="2" eaLnBrk="1" hangingPunct="1"/>
            <a:r>
              <a:rPr lang="nl-NL" altLang="nl-NL"/>
              <a:t>Op zandgronden (natuurweiden !!) is er wel kans op bv.. koper en mogelijk selenium tekort</a:t>
            </a:r>
          </a:p>
          <a:p>
            <a:pPr lvl="1" eaLnBrk="1" hangingPunct="1"/>
            <a:r>
              <a:rPr lang="nl-NL" altLang="nl-NL"/>
              <a:t>Ook voor jongvee lichtregime positieve effecten</a:t>
            </a:r>
          </a:p>
        </p:txBody>
      </p:sp>
    </p:spTree>
    <p:extLst>
      <p:ext uri="{BB962C8B-B14F-4D97-AF65-F5344CB8AC3E}">
        <p14:creationId xmlns:p14="http://schemas.microsoft.com/office/powerpoint/2010/main" val="3617009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a:xfrm>
            <a:off x="3503614" y="333375"/>
            <a:ext cx="6645275" cy="647700"/>
          </a:xfrm>
        </p:spPr>
        <p:txBody>
          <a:bodyPr>
            <a:normAutofit/>
          </a:bodyPr>
          <a:lstStyle/>
          <a:p>
            <a:pPr eaLnBrk="1" hangingPunct="1"/>
            <a:r>
              <a:rPr lang="nl-NL" altLang="nl-NL"/>
              <a:t>normen</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943021105"/>
              </p:ext>
            </p:extLst>
          </p:nvPr>
        </p:nvGraphicFramePr>
        <p:xfrm>
          <a:off x="862147" y="1163911"/>
          <a:ext cx="4744405" cy="5332935"/>
        </p:xfrm>
        <a:graphic>
          <a:graphicData uri="http://schemas.openxmlformats.org/drawingml/2006/table">
            <a:tbl>
              <a:tblPr/>
              <a:tblGrid>
                <a:gridCol w="732844">
                  <a:extLst>
                    <a:ext uri="{9D8B030D-6E8A-4147-A177-3AD203B41FA5}">
                      <a16:colId xmlns:a16="http://schemas.microsoft.com/office/drawing/2014/main" val="20000"/>
                    </a:ext>
                  </a:extLst>
                </a:gridCol>
                <a:gridCol w="446576">
                  <a:extLst>
                    <a:ext uri="{9D8B030D-6E8A-4147-A177-3AD203B41FA5}">
                      <a16:colId xmlns:a16="http://schemas.microsoft.com/office/drawing/2014/main" val="20001"/>
                    </a:ext>
                  </a:extLst>
                </a:gridCol>
                <a:gridCol w="458027">
                  <a:extLst>
                    <a:ext uri="{9D8B030D-6E8A-4147-A177-3AD203B41FA5}">
                      <a16:colId xmlns:a16="http://schemas.microsoft.com/office/drawing/2014/main" val="20002"/>
                    </a:ext>
                  </a:extLst>
                </a:gridCol>
                <a:gridCol w="400773">
                  <a:extLst>
                    <a:ext uri="{9D8B030D-6E8A-4147-A177-3AD203B41FA5}">
                      <a16:colId xmlns:a16="http://schemas.microsoft.com/office/drawing/2014/main" val="20003"/>
                    </a:ext>
                  </a:extLst>
                </a:gridCol>
                <a:gridCol w="583987">
                  <a:extLst>
                    <a:ext uri="{9D8B030D-6E8A-4147-A177-3AD203B41FA5}">
                      <a16:colId xmlns:a16="http://schemas.microsoft.com/office/drawing/2014/main" val="20004"/>
                    </a:ext>
                  </a:extLst>
                </a:gridCol>
                <a:gridCol w="366422">
                  <a:extLst>
                    <a:ext uri="{9D8B030D-6E8A-4147-A177-3AD203B41FA5}">
                      <a16:colId xmlns:a16="http://schemas.microsoft.com/office/drawing/2014/main" val="20005"/>
                    </a:ext>
                  </a:extLst>
                </a:gridCol>
                <a:gridCol w="320620">
                  <a:extLst>
                    <a:ext uri="{9D8B030D-6E8A-4147-A177-3AD203B41FA5}">
                      <a16:colId xmlns:a16="http://schemas.microsoft.com/office/drawing/2014/main" val="20006"/>
                    </a:ext>
                  </a:extLst>
                </a:gridCol>
                <a:gridCol w="320620">
                  <a:extLst>
                    <a:ext uri="{9D8B030D-6E8A-4147-A177-3AD203B41FA5}">
                      <a16:colId xmlns:a16="http://schemas.microsoft.com/office/drawing/2014/main" val="20007"/>
                    </a:ext>
                  </a:extLst>
                </a:gridCol>
                <a:gridCol w="320620">
                  <a:extLst>
                    <a:ext uri="{9D8B030D-6E8A-4147-A177-3AD203B41FA5}">
                      <a16:colId xmlns:a16="http://schemas.microsoft.com/office/drawing/2014/main" val="20008"/>
                    </a:ext>
                  </a:extLst>
                </a:gridCol>
                <a:gridCol w="473296">
                  <a:extLst>
                    <a:ext uri="{9D8B030D-6E8A-4147-A177-3AD203B41FA5}">
                      <a16:colId xmlns:a16="http://schemas.microsoft.com/office/drawing/2014/main" val="20009"/>
                    </a:ext>
                  </a:extLst>
                </a:gridCol>
                <a:gridCol w="320620">
                  <a:extLst>
                    <a:ext uri="{9D8B030D-6E8A-4147-A177-3AD203B41FA5}">
                      <a16:colId xmlns:a16="http://schemas.microsoft.com/office/drawing/2014/main" val="20010"/>
                    </a:ext>
                  </a:extLst>
                </a:gridCol>
              </a:tblGrid>
              <a:tr h="339062">
                <a:tc gridSpan="5">
                  <a:txBody>
                    <a:bodyPr/>
                    <a:lstStyle/>
                    <a:p>
                      <a:pPr algn="l" fontAlgn="b"/>
                      <a:r>
                        <a:rPr lang="nl-NL" sz="1100" b="1" i="0" u="none" strike="noStrike" dirty="0">
                          <a:solidFill>
                            <a:srgbClr val="000000"/>
                          </a:solidFill>
                          <a:latin typeface="Calibri"/>
                        </a:rPr>
                        <a:t>Jongvee behoeften normen:</a:t>
                      </a:r>
                    </a:p>
                  </a:txBody>
                  <a:tcPr marL="9526" marR="9526" marT="952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9062">
                <a:tc gridSpan="6">
                  <a:txBody>
                    <a:bodyPr/>
                    <a:lstStyle/>
                    <a:p>
                      <a:pPr algn="l" fontAlgn="b"/>
                      <a:r>
                        <a:rPr lang="nl-NL" sz="1100" b="1" i="0" u="none" strike="noStrike" dirty="0">
                          <a:solidFill>
                            <a:srgbClr val="000000"/>
                          </a:solidFill>
                          <a:latin typeface="Calibri"/>
                        </a:rPr>
                        <a:t>Jongvee behoeften normen per kg DS:</a:t>
                      </a:r>
                    </a:p>
                  </a:txBody>
                  <a:tcPr marL="9526" marR="9526" marT="952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2915">
                <a:tc>
                  <a:txBody>
                    <a:bodyPr/>
                    <a:lstStyle/>
                    <a:p>
                      <a:pPr algn="l" fontAlgn="b"/>
                      <a:r>
                        <a:rPr lang="nl-NL" sz="1100" b="0" i="0" u="none" strike="noStrike" dirty="0">
                          <a:solidFill>
                            <a:srgbClr val="000000"/>
                          </a:solidFill>
                          <a:latin typeface="Calibri"/>
                        </a:rPr>
                        <a:t>Leeftijd</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Lich.</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kg DS</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stal</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Weide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DVE</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RE</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Ca</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P</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Mg gr</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Na</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9062">
                <a:tc>
                  <a:txBody>
                    <a:bodyPr/>
                    <a:lstStyle/>
                    <a:p>
                      <a:pPr algn="l" fontAlgn="b"/>
                      <a:r>
                        <a:rPr lang="nl-NL" sz="1100" b="0" i="0" u="none" strike="noStrike" dirty="0">
                          <a:solidFill>
                            <a:srgbClr val="000000"/>
                          </a:solidFill>
                          <a:latin typeface="Calibri"/>
                        </a:rPr>
                        <a:t>mnd</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Gew.</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VEM</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VEM</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673">
                <a:tc>
                  <a:txBody>
                    <a:bodyPr/>
                    <a:lstStyle/>
                    <a:p>
                      <a:pPr algn="r" fontAlgn="b"/>
                      <a:r>
                        <a:rPr lang="nl-NL" sz="1100" b="0" i="0" u="none" strike="noStrike" dirty="0">
                          <a:solidFill>
                            <a:srgbClr val="000000"/>
                          </a:solidFill>
                          <a:latin typeface="Calibri"/>
                        </a:rPr>
                        <a:t>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887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1016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74</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165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3,6</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2915">
                <a:tc>
                  <a:txBody>
                    <a:bodyPr/>
                    <a:lstStyle/>
                    <a:p>
                      <a:pPr algn="r" fontAlgn="b"/>
                      <a:r>
                        <a:rPr lang="nl-NL" sz="1100" b="0" i="0" u="none" strike="noStrike" dirty="0">
                          <a:solidFill>
                            <a:srgbClr val="000000"/>
                          </a:solidFill>
                          <a:latin typeface="Calibri"/>
                        </a:rPr>
                        <a:t>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914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1051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73</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160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6,2</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9062">
                <a:tc>
                  <a:txBody>
                    <a:bodyPr/>
                    <a:lstStyle/>
                    <a:p>
                      <a:pPr algn="r" fontAlgn="b"/>
                      <a:r>
                        <a:rPr lang="nl-NL" sz="1100" b="0" i="0" u="none" strike="noStrike" dirty="0">
                          <a:solidFill>
                            <a:srgbClr val="000000"/>
                          </a:solidFill>
                          <a:latin typeface="Calibri"/>
                        </a:rPr>
                        <a:t>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939</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1080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3,3</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2915">
                <a:tc>
                  <a:txBody>
                    <a:bodyPr/>
                    <a:lstStyle/>
                    <a:p>
                      <a:pPr algn="r" fontAlgn="b"/>
                      <a:r>
                        <a:rPr lang="nl-NL" sz="1100" b="0" i="0" u="none" strike="noStrike" dirty="0">
                          <a:solidFill>
                            <a:srgbClr val="000000"/>
                          </a:solidFill>
                          <a:latin typeface="Calibri"/>
                        </a:rPr>
                        <a:t>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902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1037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2915">
                <a:tc>
                  <a:txBody>
                    <a:bodyPr/>
                    <a:lstStyle/>
                    <a:p>
                      <a:pPr algn="r" fontAlgn="b"/>
                      <a:r>
                        <a:rPr lang="nl-NL" sz="1100" b="0" i="0" u="none" strike="noStrike" dirty="0">
                          <a:solidFill>
                            <a:srgbClr val="000000"/>
                          </a:solidFill>
                          <a:latin typeface="Calibri"/>
                        </a:rPr>
                        <a:t>10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887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1019</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9062">
                <a:tc>
                  <a:txBody>
                    <a:bodyPr/>
                    <a:lstStyle/>
                    <a:p>
                      <a:pPr algn="r" fontAlgn="b"/>
                      <a:r>
                        <a:rPr lang="nl-NL" sz="1100" b="0" i="0" u="none" strike="noStrike" dirty="0">
                          <a:solidFill>
                            <a:srgbClr val="000000"/>
                          </a:solidFill>
                          <a:latin typeface="Calibri"/>
                        </a:rPr>
                        <a:t>12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305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867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997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54</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4,3</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2915">
                <a:tc>
                  <a:txBody>
                    <a:bodyPr/>
                    <a:lstStyle/>
                    <a:p>
                      <a:pPr algn="r" fontAlgn="b"/>
                      <a:r>
                        <a:rPr lang="nl-NL" sz="1100" b="0" i="0" u="none" strike="noStrike" dirty="0">
                          <a:solidFill>
                            <a:srgbClr val="000000"/>
                          </a:solidFill>
                          <a:latin typeface="Calibri"/>
                        </a:rPr>
                        <a:t>14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862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991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4,1</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2,6</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5423">
                <a:tc>
                  <a:txBody>
                    <a:bodyPr/>
                    <a:lstStyle/>
                    <a:p>
                      <a:pPr algn="r" fontAlgn="b"/>
                      <a:r>
                        <a:rPr lang="nl-NL" sz="1100" b="0" i="0" u="none" strike="noStrike" dirty="0">
                          <a:solidFill>
                            <a:srgbClr val="000000"/>
                          </a:solidFill>
                          <a:latin typeface="Calibri"/>
                        </a:rPr>
                        <a:t>16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857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986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3,9</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9062">
                <a:tc>
                  <a:txBody>
                    <a:bodyPr/>
                    <a:lstStyle/>
                    <a:p>
                      <a:pPr algn="r" fontAlgn="b"/>
                      <a:r>
                        <a:rPr lang="nl-NL" sz="1100" b="0" i="0" u="none" strike="noStrike" dirty="0">
                          <a:solidFill>
                            <a:srgbClr val="000000"/>
                          </a:solidFill>
                          <a:latin typeface="Calibri"/>
                        </a:rPr>
                        <a:t>18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857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986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2915">
                <a:tc>
                  <a:txBody>
                    <a:bodyPr/>
                    <a:lstStyle/>
                    <a:p>
                      <a:pPr algn="r" fontAlgn="b"/>
                      <a:r>
                        <a:rPr lang="nl-NL" sz="1100" b="0" i="0" u="none" strike="noStrike" dirty="0">
                          <a:solidFill>
                            <a:srgbClr val="000000"/>
                          </a:solidFill>
                          <a:latin typeface="Calibri"/>
                        </a:rPr>
                        <a:t>20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460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983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2,3</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22915">
                <a:tc>
                  <a:txBody>
                    <a:bodyPr/>
                    <a:lstStyle/>
                    <a:p>
                      <a:pPr algn="r" fontAlgn="b"/>
                      <a:r>
                        <a:rPr lang="nl-NL" sz="1100" b="0" i="0" u="none" strike="noStrike" dirty="0">
                          <a:solidFill>
                            <a:srgbClr val="000000"/>
                          </a:solidFill>
                          <a:latin typeface="Calibri"/>
                        </a:rPr>
                        <a:t>22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495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833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958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39062">
                <a:tc>
                  <a:txBody>
                    <a:bodyPr/>
                    <a:lstStyle/>
                    <a:p>
                      <a:pPr algn="r" fontAlgn="b"/>
                      <a:r>
                        <a:rPr lang="nl-NL" sz="1100" b="0" i="0" u="none" strike="noStrike" dirty="0">
                          <a:solidFill>
                            <a:srgbClr val="000000"/>
                          </a:solidFill>
                          <a:latin typeface="Calibri"/>
                        </a:rPr>
                        <a:t>24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530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811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932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2,1</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1021856891"/>
              </p:ext>
            </p:extLst>
          </p:nvPr>
        </p:nvGraphicFramePr>
        <p:xfrm>
          <a:off x="6041981" y="1163911"/>
          <a:ext cx="5357541" cy="5332936"/>
        </p:xfrm>
        <a:graphic>
          <a:graphicData uri="http://schemas.openxmlformats.org/drawingml/2006/table">
            <a:tbl>
              <a:tblPr/>
              <a:tblGrid>
                <a:gridCol w="813803">
                  <a:extLst>
                    <a:ext uri="{9D8B030D-6E8A-4147-A177-3AD203B41FA5}">
                      <a16:colId xmlns:a16="http://schemas.microsoft.com/office/drawing/2014/main" val="20000"/>
                    </a:ext>
                  </a:extLst>
                </a:gridCol>
                <a:gridCol w="495911">
                  <a:extLst>
                    <a:ext uri="{9D8B030D-6E8A-4147-A177-3AD203B41FA5}">
                      <a16:colId xmlns:a16="http://schemas.microsoft.com/office/drawing/2014/main" val="20001"/>
                    </a:ext>
                  </a:extLst>
                </a:gridCol>
                <a:gridCol w="508627">
                  <a:extLst>
                    <a:ext uri="{9D8B030D-6E8A-4147-A177-3AD203B41FA5}">
                      <a16:colId xmlns:a16="http://schemas.microsoft.com/office/drawing/2014/main" val="20002"/>
                    </a:ext>
                  </a:extLst>
                </a:gridCol>
                <a:gridCol w="445049">
                  <a:extLst>
                    <a:ext uri="{9D8B030D-6E8A-4147-A177-3AD203B41FA5}">
                      <a16:colId xmlns:a16="http://schemas.microsoft.com/office/drawing/2014/main" val="20003"/>
                    </a:ext>
                  </a:extLst>
                </a:gridCol>
                <a:gridCol w="648499">
                  <a:extLst>
                    <a:ext uri="{9D8B030D-6E8A-4147-A177-3AD203B41FA5}">
                      <a16:colId xmlns:a16="http://schemas.microsoft.com/office/drawing/2014/main" val="20004"/>
                    </a:ext>
                  </a:extLst>
                </a:gridCol>
                <a:gridCol w="406901">
                  <a:extLst>
                    <a:ext uri="{9D8B030D-6E8A-4147-A177-3AD203B41FA5}">
                      <a16:colId xmlns:a16="http://schemas.microsoft.com/office/drawing/2014/main" val="20005"/>
                    </a:ext>
                  </a:extLst>
                </a:gridCol>
                <a:gridCol w="445049">
                  <a:extLst>
                    <a:ext uri="{9D8B030D-6E8A-4147-A177-3AD203B41FA5}">
                      <a16:colId xmlns:a16="http://schemas.microsoft.com/office/drawing/2014/main" val="20006"/>
                    </a:ext>
                  </a:extLst>
                </a:gridCol>
                <a:gridCol w="356040">
                  <a:extLst>
                    <a:ext uri="{9D8B030D-6E8A-4147-A177-3AD203B41FA5}">
                      <a16:colId xmlns:a16="http://schemas.microsoft.com/office/drawing/2014/main" val="20007"/>
                    </a:ext>
                  </a:extLst>
                </a:gridCol>
                <a:gridCol w="356040">
                  <a:extLst>
                    <a:ext uri="{9D8B030D-6E8A-4147-A177-3AD203B41FA5}">
                      <a16:colId xmlns:a16="http://schemas.microsoft.com/office/drawing/2014/main" val="20008"/>
                    </a:ext>
                  </a:extLst>
                </a:gridCol>
                <a:gridCol w="525582">
                  <a:extLst>
                    <a:ext uri="{9D8B030D-6E8A-4147-A177-3AD203B41FA5}">
                      <a16:colId xmlns:a16="http://schemas.microsoft.com/office/drawing/2014/main" val="20009"/>
                    </a:ext>
                  </a:extLst>
                </a:gridCol>
                <a:gridCol w="356040">
                  <a:extLst>
                    <a:ext uri="{9D8B030D-6E8A-4147-A177-3AD203B41FA5}">
                      <a16:colId xmlns:a16="http://schemas.microsoft.com/office/drawing/2014/main" val="20010"/>
                    </a:ext>
                  </a:extLst>
                </a:gridCol>
              </a:tblGrid>
              <a:tr h="1066944">
                <a:tc>
                  <a:txBody>
                    <a:bodyPr/>
                    <a:lstStyle/>
                    <a:p>
                      <a:pPr algn="l" fontAlgn="b"/>
                      <a:r>
                        <a:rPr lang="nl-NL" sz="1100" b="0" i="0" u="none" strike="noStrike" dirty="0">
                          <a:solidFill>
                            <a:srgbClr val="000000"/>
                          </a:solidFill>
                          <a:latin typeface="Calibri"/>
                        </a:rPr>
                        <a:t>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l" fontAlgn="b"/>
                      <a:r>
                        <a:rPr lang="nl-NL" sz="1100" b="0" i="0" u="none" strike="noStrike" dirty="0">
                          <a:solidFill>
                            <a:srgbClr val="000000"/>
                          </a:solidFill>
                          <a:latin typeface="Calibri"/>
                        </a:rPr>
                        <a:t>Jongvee behoefte normen totaal</a:t>
                      </a:r>
                    </a:p>
                    <a:p>
                      <a:pPr algn="l" fontAlgn="b"/>
                      <a:r>
                        <a:rPr lang="nl-NL" sz="1100" b="0" i="0" u="none" strike="noStrike" dirty="0">
                          <a:solidFill>
                            <a:srgbClr val="000000"/>
                          </a:solidFill>
                          <a:latin typeface="Calibri"/>
                        </a:rPr>
                        <a:t>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pPr algn="l" fontAlgn="b"/>
                      <a:endParaRPr lang="nl-NL"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9368">
                <a:tc>
                  <a:txBody>
                    <a:bodyPr/>
                    <a:lstStyle/>
                    <a:p>
                      <a:pPr algn="l" fontAlgn="b"/>
                      <a:r>
                        <a:rPr lang="nl-NL" sz="1100" b="0" i="0" u="none" strike="noStrike" dirty="0">
                          <a:solidFill>
                            <a:srgbClr val="000000"/>
                          </a:solidFill>
                          <a:latin typeface="Calibri"/>
                        </a:rPr>
                        <a:t>Leeftijd</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Lich.</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kg DS</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stal</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Weide </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DVE</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RE</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Ca</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P</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Mg gr</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Na</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4336">
                <a:tc>
                  <a:txBody>
                    <a:bodyPr/>
                    <a:lstStyle/>
                    <a:p>
                      <a:pPr algn="l" fontAlgn="b"/>
                      <a:r>
                        <a:rPr lang="nl-NL" sz="1100" b="0" i="0" u="none" strike="noStrike" dirty="0">
                          <a:solidFill>
                            <a:srgbClr val="000000"/>
                          </a:solidFill>
                          <a:latin typeface="Calibri"/>
                        </a:rPr>
                        <a:t>mnd</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Gew.</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VEM</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VEM</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9368">
                <a:tc>
                  <a:txBody>
                    <a:bodyPr/>
                    <a:lstStyle/>
                    <a:p>
                      <a:pPr algn="r" fontAlgn="b"/>
                      <a:r>
                        <a:rPr lang="nl-NL" sz="1100" b="0" i="0" u="none" strike="noStrike" dirty="0">
                          <a:solidFill>
                            <a:srgbClr val="000000"/>
                          </a:solidFill>
                          <a:latin typeface="Calibri"/>
                        </a:rPr>
                        <a:t>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2750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230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510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368">
                <a:tc>
                  <a:txBody>
                    <a:bodyPr/>
                    <a:lstStyle/>
                    <a:p>
                      <a:pPr algn="r" fontAlgn="b"/>
                      <a:r>
                        <a:rPr lang="nl-NL" sz="1100" b="0" i="0" u="none" strike="noStrike" dirty="0">
                          <a:solidFill>
                            <a:srgbClr val="000000"/>
                          </a:solidFill>
                          <a:latin typeface="Calibri"/>
                        </a:rPr>
                        <a:t>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3200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3680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560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4336">
                <a:tc>
                  <a:txBody>
                    <a:bodyPr/>
                    <a:lstStyle/>
                    <a:p>
                      <a:pPr algn="r" fontAlgn="b"/>
                      <a:r>
                        <a:rPr lang="nl-NL" sz="1100" b="0" i="0" u="none" strike="noStrike" dirty="0">
                          <a:solidFill>
                            <a:srgbClr val="000000"/>
                          </a:solidFill>
                          <a:latin typeface="Calibri"/>
                        </a:rPr>
                        <a:t>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3650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4430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285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615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24</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9368">
                <a:tc>
                  <a:txBody>
                    <a:bodyPr/>
                    <a:lstStyle/>
                    <a:p>
                      <a:pPr algn="r" fontAlgn="b"/>
                      <a:r>
                        <a:rPr lang="nl-NL" sz="1100" b="0" i="0" u="none" strike="noStrike" dirty="0">
                          <a:solidFill>
                            <a:srgbClr val="000000"/>
                          </a:solidFill>
                          <a:latin typeface="Calibri"/>
                        </a:rPr>
                        <a:t>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4600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5290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295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765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9368">
                <a:tc>
                  <a:txBody>
                    <a:bodyPr/>
                    <a:lstStyle/>
                    <a:p>
                      <a:pPr algn="r" fontAlgn="b"/>
                      <a:r>
                        <a:rPr lang="nl-NL" sz="1100" b="0" i="0" u="none" strike="noStrike" dirty="0">
                          <a:solidFill>
                            <a:srgbClr val="000000"/>
                          </a:solidFill>
                          <a:latin typeface="Calibri"/>
                        </a:rPr>
                        <a:t>10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4700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5400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16</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4336">
                <a:tc>
                  <a:txBody>
                    <a:bodyPr/>
                    <a:lstStyle/>
                    <a:p>
                      <a:pPr algn="r" fontAlgn="b"/>
                      <a:r>
                        <a:rPr lang="nl-NL" sz="1100" b="0" i="0" u="none" strike="noStrike" dirty="0">
                          <a:solidFill>
                            <a:srgbClr val="000000"/>
                          </a:solidFill>
                          <a:latin typeface="Calibri"/>
                        </a:rPr>
                        <a:t>12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305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5200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5980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325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800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26</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9368">
                <a:tc>
                  <a:txBody>
                    <a:bodyPr/>
                    <a:lstStyle/>
                    <a:p>
                      <a:pPr algn="r" fontAlgn="b"/>
                      <a:r>
                        <a:rPr lang="nl-NL" sz="1100" b="0" i="0" u="none" strike="noStrike" dirty="0">
                          <a:solidFill>
                            <a:srgbClr val="000000"/>
                          </a:solidFill>
                          <a:latin typeface="Calibri"/>
                        </a:rPr>
                        <a:t>14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5600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6440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845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9368">
                <a:tc>
                  <a:txBody>
                    <a:bodyPr/>
                    <a:lstStyle/>
                    <a:p>
                      <a:pPr algn="r" fontAlgn="b"/>
                      <a:r>
                        <a:rPr lang="nl-NL" sz="1100" b="0" i="0" u="none" strike="noStrike" dirty="0">
                          <a:solidFill>
                            <a:srgbClr val="000000"/>
                          </a:solidFill>
                          <a:latin typeface="Calibri"/>
                        </a:rPr>
                        <a:t>16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6000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6900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335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910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29</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4336">
                <a:tc>
                  <a:txBody>
                    <a:bodyPr/>
                    <a:lstStyle/>
                    <a:p>
                      <a:pPr algn="r" fontAlgn="b"/>
                      <a:r>
                        <a:rPr lang="nl-NL" sz="1100" b="0" i="0" u="none" strike="noStrike" dirty="0">
                          <a:solidFill>
                            <a:srgbClr val="000000"/>
                          </a:solidFill>
                          <a:latin typeface="Calibri"/>
                        </a:rPr>
                        <a:t>18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6600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7590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365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20</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9368">
                <a:tc>
                  <a:txBody>
                    <a:bodyPr/>
                    <a:lstStyle/>
                    <a:p>
                      <a:pPr algn="r" fontAlgn="b"/>
                      <a:r>
                        <a:rPr lang="nl-NL" sz="1100" b="0" i="0" u="none" strike="noStrike" dirty="0">
                          <a:solidFill>
                            <a:srgbClr val="000000"/>
                          </a:solidFill>
                          <a:latin typeface="Calibri"/>
                        </a:rPr>
                        <a:t>20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460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7100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8160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390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995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32</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21</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9368">
                <a:tc>
                  <a:txBody>
                    <a:bodyPr/>
                    <a:lstStyle/>
                    <a:p>
                      <a:pPr algn="r" fontAlgn="b"/>
                      <a:r>
                        <a:rPr lang="nl-NL" sz="1100" b="0" i="0" u="none" strike="noStrike" dirty="0">
                          <a:solidFill>
                            <a:srgbClr val="000000"/>
                          </a:solidFill>
                          <a:latin typeface="Calibri"/>
                        </a:rPr>
                        <a:t>22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495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7600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8625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435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1080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34</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4336">
                <a:tc>
                  <a:txBody>
                    <a:bodyPr/>
                    <a:lstStyle/>
                    <a:p>
                      <a:pPr algn="r" fontAlgn="b"/>
                      <a:r>
                        <a:rPr lang="nl-NL" sz="1100" b="0" i="0" u="none" strike="noStrike" dirty="0">
                          <a:solidFill>
                            <a:srgbClr val="000000"/>
                          </a:solidFill>
                          <a:latin typeface="Calibri"/>
                        </a:rPr>
                        <a:t>24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530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7900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8950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470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20</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51817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a:xfrm>
            <a:off x="3503614" y="333375"/>
            <a:ext cx="6645275" cy="647700"/>
          </a:xfrm>
        </p:spPr>
        <p:txBody>
          <a:bodyPr>
            <a:normAutofit/>
          </a:bodyPr>
          <a:lstStyle/>
          <a:p>
            <a:pPr eaLnBrk="1" hangingPunct="1"/>
            <a:endParaRPr lang="nl-NL" altLang="nl-NL"/>
          </a:p>
        </p:txBody>
      </p:sp>
      <p:sp>
        <p:nvSpPr>
          <p:cNvPr id="62467" name="Tijdelijke aanduiding voor inhoud 2"/>
          <p:cNvSpPr>
            <a:spLocks noGrp="1"/>
          </p:cNvSpPr>
          <p:nvPr>
            <p:ph idx="1"/>
          </p:nvPr>
        </p:nvSpPr>
        <p:spPr>
          <a:xfrm>
            <a:off x="1714189" y="1409181"/>
            <a:ext cx="8229600" cy="4525962"/>
          </a:xfrm>
        </p:spPr>
        <p:txBody>
          <a:bodyPr/>
          <a:lstStyle/>
          <a:p>
            <a:pPr eaLnBrk="1" hangingPunct="1">
              <a:buFont typeface="Arial" panose="020B0604020202020204" pitchFamily="34" charset="0"/>
              <a:buNone/>
            </a:pPr>
            <a:r>
              <a:rPr lang="nl-NL" altLang="nl-NL" b="1" dirty="0" err="1"/>
              <a:t>Pensontwikkeling</a:t>
            </a:r>
            <a:endParaRPr lang="nl-NL" altLang="nl-NL" b="1" dirty="0"/>
          </a:p>
          <a:p>
            <a:pPr lvl="1" eaLnBrk="1" hangingPunct="1"/>
            <a:r>
              <a:rPr lang="nl-NL" altLang="nl-NL" dirty="0"/>
              <a:t>Hooi?</a:t>
            </a:r>
          </a:p>
          <a:p>
            <a:pPr lvl="2" eaLnBrk="1" hangingPunct="1"/>
            <a:r>
              <a:rPr lang="nl-NL" altLang="nl-NL" dirty="0"/>
              <a:t>Vertering van hooi zorgt vooral voor boterzuur</a:t>
            </a:r>
          </a:p>
          <a:p>
            <a:pPr lvl="2" eaLnBrk="1" hangingPunct="1"/>
            <a:r>
              <a:rPr lang="nl-NL" altLang="nl-NL" dirty="0"/>
              <a:t>Boterzuur is minder cruciaal in ontwikkeling van </a:t>
            </a:r>
            <a:r>
              <a:rPr lang="nl-NL" altLang="nl-NL" dirty="0" err="1"/>
              <a:t>penspapillen</a:t>
            </a:r>
            <a:endParaRPr lang="nl-NL" altLang="nl-NL" dirty="0"/>
          </a:p>
          <a:p>
            <a:pPr lvl="2" eaLnBrk="1" hangingPunct="1"/>
            <a:r>
              <a:rPr lang="nl-NL" altLang="nl-NL" dirty="0"/>
              <a:t>Zorgt er wel voor dat </a:t>
            </a:r>
            <a:r>
              <a:rPr lang="nl-NL" altLang="nl-NL" dirty="0" err="1"/>
              <a:t>penspapillen</a:t>
            </a:r>
            <a:r>
              <a:rPr lang="nl-NL" altLang="nl-NL" dirty="0"/>
              <a:t> gezuiverd worden van keratine (een vezelig eiwit) waardoor de opname capaciteit van de papillen hoger ligt</a:t>
            </a:r>
          </a:p>
          <a:p>
            <a:pPr lvl="2" eaLnBrk="1" hangingPunct="1"/>
            <a:r>
              <a:rPr lang="nl-NL" altLang="nl-NL" dirty="0"/>
              <a:t>Dus </a:t>
            </a:r>
            <a:r>
              <a:rPr lang="nl-NL" altLang="nl-NL" b="1" dirty="0"/>
              <a:t>beperkt </a:t>
            </a:r>
            <a:r>
              <a:rPr lang="nl-NL" altLang="nl-NL" dirty="0"/>
              <a:t>hooi voeren tijdens de melkperiode</a:t>
            </a:r>
          </a:p>
        </p:txBody>
      </p:sp>
    </p:spTree>
    <p:extLst>
      <p:ext uri="{BB962C8B-B14F-4D97-AF65-F5344CB8AC3E}">
        <p14:creationId xmlns:p14="http://schemas.microsoft.com/office/powerpoint/2010/main" val="205079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a:xfrm>
            <a:off x="3503614" y="333375"/>
            <a:ext cx="6645275" cy="647700"/>
          </a:xfrm>
        </p:spPr>
        <p:txBody>
          <a:bodyPr>
            <a:normAutofit fontScale="90000"/>
          </a:bodyPr>
          <a:lstStyle/>
          <a:p>
            <a:pPr algn="l" eaLnBrk="1" hangingPunct="1"/>
            <a:r>
              <a:rPr lang="nl-NL" altLang="nl-NL" sz="3200"/>
              <a:t>Pensontwikkeling</a:t>
            </a:r>
            <a:br>
              <a:rPr lang="nl-NL" altLang="nl-NL" sz="3200"/>
            </a:br>
            <a:r>
              <a:rPr lang="nl-NL" altLang="nl-NL" sz="2400"/>
              <a:t>links melk met hooi; rechts melk, veel krachtvoer en beperkt hooi</a:t>
            </a: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84313"/>
            <a:ext cx="8532813"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59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a:xfrm>
            <a:off x="3503614" y="333375"/>
            <a:ext cx="6645275" cy="647700"/>
          </a:xfrm>
        </p:spPr>
        <p:txBody>
          <a:bodyPr>
            <a:normAutofit/>
          </a:bodyPr>
          <a:lstStyle/>
          <a:p>
            <a:pPr eaLnBrk="1" hangingPunct="1"/>
            <a:endParaRPr lang="nl-NL" altLang="nl-NL"/>
          </a:p>
        </p:txBody>
      </p:sp>
      <p:sp>
        <p:nvSpPr>
          <p:cNvPr id="64515" name="Tijdelijke aanduiding voor inhoud 2"/>
          <p:cNvSpPr>
            <a:spLocks noGrp="1"/>
          </p:cNvSpPr>
          <p:nvPr>
            <p:ph idx="1"/>
          </p:nvPr>
        </p:nvSpPr>
        <p:spPr>
          <a:xfrm>
            <a:off x="3575050" y="1196975"/>
            <a:ext cx="6635750" cy="4929188"/>
          </a:xfrm>
        </p:spPr>
        <p:txBody>
          <a:bodyPr/>
          <a:lstStyle/>
          <a:p>
            <a:pPr eaLnBrk="1" hangingPunct="1"/>
            <a:endParaRPr lang="nl-NL" altLang="nl-NL"/>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1" y="1125539"/>
            <a:ext cx="899636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14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jdelijke aanduiding voor inhoud 2"/>
          <p:cNvSpPr>
            <a:spLocks noGrp="1"/>
          </p:cNvSpPr>
          <p:nvPr>
            <p:ph idx="1"/>
          </p:nvPr>
        </p:nvSpPr>
        <p:spPr>
          <a:xfrm>
            <a:off x="3028633" y="554674"/>
            <a:ext cx="8229600" cy="4525962"/>
          </a:xfrm>
        </p:spPr>
        <p:txBody>
          <a:bodyPr/>
          <a:lstStyle/>
          <a:p>
            <a:pPr eaLnBrk="1" hangingPunct="1"/>
            <a:r>
              <a:rPr lang="nl-NL" altLang="nl-NL" dirty="0"/>
              <a:t>Kunstmelk aandachtspunten</a:t>
            </a:r>
          </a:p>
          <a:p>
            <a:pPr lvl="1" eaLnBrk="1" hangingPunct="1"/>
            <a:r>
              <a:rPr lang="nl-NL" altLang="nl-NL" dirty="0"/>
              <a:t>Concentratie melkpoeder aanpassen aan buitentemperatuur</a:t>
            </a:r>
          </a:p>
        </p:txBody>
      </p:sp>
      <p:graphicFrame>
        <p:nvGraphicFramePr>
          <p:cNvPr id="4" name="Tabel 3"/>
          <p:cNvGraphicFramePr>
            <a:graphicFrameLocks noGrp="1"/>
          </p:cNvGraphicFramePr>
          <p:nvPr>
            <p:extLst>
              <p:ext uri="{D42A27DB-BD31-4B8C-83A1-F6EECF244321}">
                <p14:modId xmlns:p14="http://schemas.microsoft.com/office/powerpoint/2010/main" val="786699780"/>
              </p:ext>
            </p:extLst>
          </p:nvPr>
        </p:nvGraphicFramePr>
        <p:xfrm>
          <a:off x="3714796" y="2077426"/>
          <a:ext cx="7632700" cy="4248153"/>
        </p:xfrm>
        <a:graphic>
          <a:graphicData uri="http://schemas.openxmlformats.org/drawingml/2006/table">
            <a:tbl>
              <a:tblPr/>
              <a:tblGrid>
                <a:gridCol w="2842335">
                  <a:extLst>
                    <a:ext uri="{9D8B030D-6E8A-4147-A177-3AD203B41FA5}">
                      <a16:colId xmlns:a16="http://schemas.microsoft.com/office/drawing/2014/main" val="20000"/>
                    </a:ext>
                  </a:extLst>
                </a:gridCol>
                <a:gridCol w="1935576">
                  <a:extLst>
                    <a:ext uri="{9D8B030D-6E8A-4147-A177-3AD203B41FA5}">
                      <a16:colId xmlns:a16="http://schemas.microsoft.com/office/drawing/2014/main" val="20001"/>
                    </a:ext>
                  </a:extLst>
                </a:gridCol>
                <a:gridCol w="2854789">
                  <a:extLst>
                    <a:ext uri="{9D8B030D-6E8A-4147-A177-3AD203B41FA5}">
                      <a16:colId xmlns:a16="http://schemas.microsoft.com/office/drawing/2014/main" val="20002"/>
                    </a:ext>
                  </a:extLst>
                </a:gridCol>
              </a:tblGrid>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100" b="0" i="0" u="none" strike="noStrike" cap="none" normalizeH="0" baseline="0" dirty="0">
                        <a:ln>
                          <a:noFill/>
                        </a:ln>
                        <a:solidFill>
                          <a:schemeClr val="tx1"/>
                        </a:solidFill>
                        <a:effectLst/>
                        <a:latin typeface="Arial"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1" i="0" u="none" strike="noStrike" cap="none" normalizeH="0" baseline="0" dirty="0">
                          <a:ln>
                            <a:noFill/>
                          </a:ln>
                          <a:solidFill>
                            <a:schemeClr val="tx1"/>
                          </a:solidFill>
                          <a:effectLst/>
                          <a:latin typeface="Arial" pitchFamily="34" charset="0"/>
                          <a:cs typeface="Times New Roman" pitchFamily="18" charset="0"/>
                        </a:rPr>
                        <a:t>              Extra poeder</a:t>
                      </a:r>
                      <a:endParaRPr kumimoji="0" lang="nl-NL" sz="1100" b="0" i="0" u="none" strike="noStrike" cap="none" normalizeH="0" baseline="0" dirty="0">
                        <a:ln>
                          <a:noFill/>
                        </a:ln>
                        <a:solidFill>
                          <a:schemeClr val="tx1"/>
                        </a:solidFill>
                        <a:effectLst/>
                        <a:latin typeface="Arial"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extLst>
                  <a:ext uri="{0D108BD9-81ED-4DB2-BD59-A6C34878D82A}">
                    <a16:rowId xmlns:a16="http://schemas.microsoft.com/office/drawing/2014/main" val="10000"/>
                  </a:ext>
                </a:extLst>
              </a:tr>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1" i="0" u="none" strike="noStrike" cap="none" normalizeH="0" baseline="0" dirty="0">
                          <a:ln>
                            <a:noFill/>
                          </a:ln>
                          <a:solidFill>
                            <a:schemeClr val="tx1"/>
                          </a:solidFill>
                          <a:effectLst/>
                          <a:latin typeface="Arial" pitchFamily="34" charset="0"/>
                          <a:cs typeface="Times New Roman" pitchFamily="18" charset="0"/>
                        </a:rPr>
                        <a:t>Omgevingstemp. ̊C</a:t>
                      </a:r>
                      <a:endParaRPr kumimoji="0" lang="nl-NL" sz="1100" b="0" i="0" u="none" strike="noStrike" cap="none" normalizeH="0" baseline="0" dirty="0">
                        <a:ln>
                          <a:noFill/>
                        </a:ln>
                        <a:solidFill>
                          <a:schemeClr val="tx1"/>
                        </a:solidFill>
                        <a:effectLst/>
                        <a:latin typeface="Arial"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1" i="0" u="none" strike="noStrike" cap="none" normalizeH="0" baseline="0" dirty="0">
                          <a:ln>
                            <a:noFill/>
                          </a:ln>
                          <a:solidFill>
                            <a:schemeClr val="tx1"/>
                          </a:solidFill>
                          <a:effectLst/>
                          <a:latin typeface="Arial" pitchFamily="34" charset="0"/>
                          <a:cs typeface="Times New Roman" pitchFamily="18" charset="0"/>
                        </a:rPr>
                        <a:t>Tot 3 weken</a:t>
                      </a:r>
                      <a:endParaRPr kumimoji="0" lang="nl-NL" sz="1100" b="0" i="0" u="none" strike="noStrike" cap="none" normalizeH="0" baseline="0" dirty="0">
                        <a:ln>
                          <a:noFill/>
                        </a:ln>
                        <a:solidFill>
                          <a:schemeClr val="tx1"/>
                        </a:solidFill>
                        <a:effectLst/>
                        <a:latin typeface="Arial"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1" i="0" u="none" strike="noStrike" cap="none" normalizeH="0" baseline="0" dirty="0">
                          <a:ln>
                            <a:noFill/>
                          </a:ln>
                          <a:solidFill>
                            <a:schemeClr val="tx1"/>
                          </a:solidFill>
                          <a:effectLst/>
                          <a:latin typeface="Arial" pitchFamily="34" charset="0"/>
                          <a:cs typeface="Times New Roman" pitchFamily="18" charset="0"/>
                        </a:rPr>
                        <a:t>Ouder dan 3 weken</a:t>
                      </a:r>
                      <a:endParaRPr kumimoji="0" lang="nl-NL" sz="1100" b="0" i="0" u="none" strike="noStrike" cap="none" normalizeH="0" baseline="0" dirty="0">
                        <a:ln>
                          <a:noFill/>
                        </a:ln>
                        <a:solidFill>
                          <a:schemeClr val="tx1"/>
                        </a:solidFill>
                        <a:effectLst/>
                        <a:latin typeface="Arial" pitchFamily="34"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20</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0</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0</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15</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5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0</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10</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15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0</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5</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25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10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0</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35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20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-5</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45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30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2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-10</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55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100" b="0" i="0" u="none" strike="noStrike" cap="none" normalizeH="0" baseline="0" dirty="0">
                          <a:ln>
                            <a:noFill/>
                          </a:ln>
                          <a:solidFill>
                            <a:schemeClr val="tx1"/>
                          </a:solidFill>
                          <a:effectLst/>
                          <a:latin typeface="Arial" pitchFamily="34" charset="0"/>
                          <a:cs typeface="Times New Roman" pitchFamily="18" charset="0"/>
                        </a:rPr>
                        <a:t>40 g/liter</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8699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jdelijke aanduiding voor inhoud 2"/>
          <p:cNvSpPr>
            <a:spLocks noGrp="1"/>
          </p:cNvSpPr>
          <p:nvPr>
            <p:ph idx="1"/>
          </p:nvPr>
        </p:nvSpPr>
        <p:spPr>
          <a:xfrm>
            <a:off x="3503614" y="761819"/>
            <a:ext cx="8229600" cy="4525963"/>
          </a:xfrm>
        </p:spPr>
        <p:txBody>
          <a:bodyPr/>
          <a:lstStyle/>
          <a:p>
            <a:pPr eaLnBrk="1" hangingPunct="1"/>
            <a:r>
              <a:rPr lang="nl-NL" altLang="nl-NL" dirty="0"/>
              <a:t>Opfokschema kalfjes</a:t>
            </a:r>
          </a:p>
        </p:txBody>
      </p:sp>
      <p:graphicFrame>
        <p:nvGraphicFramePr>
          <p:cNvPr id="4" name="Tabel 3"/>
          <p:cNvGraphicFramePr>
            <a:graphicFrameLocks noGrp="1"/>
          </p:cNvGraphicFramePr>
          <p:nvPr>
            <p:extLst>
              <p:ext uri="{D42A27DB-BD31-4B8C-83A1-F6EECF244321}">
                <p14:modId xmlns:p14="http://schemas.microsoft.com/office/powerpoint/2010/main" val="529194741"/>
              </p:ext>
            </p:extLst>
          </p:nvPr>
        </p:nvGraphicFramePr>
        <p:xfrm>
          <a:off x="3503614" y="1984058"/>
          <a:ext cx="7704137" cy="4248148"/>
        </p:xfrm>
        <a:graphic>
          <a:graphicData uri="http://schemas.openxmlformats.org/drawingml/2006/table">
            <a:tbl>
              <a:tblPr/>
              <a:tblGrid>
                <a:gridCol w="1325712">
                  <a:extLst>
                    <a:ext uri="{9D8B030D-6E8A-4147-A177-3AD203B41FA5}">
                      <a16:colId xmlns:a16="http://schemas.microsoft.com/office/drawing/2014/main" val="20000"/>
                    </a:ext>
                  </a:extLst>
                </a:gridCol>
                <a:gridCol w="3084009">
                  <a:extLst>
                    <a:ext uri="{9D8B030D-6E8A-4147-A177-3AD203B41FA5}">
                      <a16:colId xmlns:a16="http://schemas.microsoft.com/office/drawing/2014/main" val="20001"/>
                    </a:ext>
                  </a:extLst>
                </a:gridCol>
                <a:gridCol w="1931920">
                  <a:extLst>
                    <a:ext uri="{9D8B030D-6E8A-4147-A177-3AD203B41FA5}">
                      <a16:colId xmlns:a16="http://schemas.microsoft.com/office/drawing/2014/main" val="20002"/>
                    </a:ext>
                  </a:extLst>
                </a:gridCol>
                <a:gridCol w="1362496">
                  <a:extLst>
                    <a:ext uri="{9D8B030D-6E8A-4147-A177-3AD203B41FA5}">
                      <a16:colId xmlns:a16="http://schemas.microsoft.com/office/drawing/2014/main" val="20003"/>
                    </a:ext>
                  </a:extLst>
                </a:gridCol>
              </a:tblGrid>
              <a:tr h="606880">
                <a:tc>
                  <a:txBody>
                    <a:bodyPr/>
                    <a:lstStyle/>
                    <a:p>
                      <a:pPr>
                        <a:spcAft>
                          <a:spcPts val="0"/>
                        </a:spcAft>
                      </a:pPr>
                      <a:r>
                        <a:rPr lang="nl-NL" sz="1100" dirty="0">
                          <a:latin typeface="Arial"/>
                          <a:ea typeface="Times New Roman"/>
                          <a:cs typeface="Times New Roman"/>
                        </a:rPr>
                        <a:t>Dag</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Aantal voedingen </a:t>
                      </a:r>
                    </a:p>
                    <a:p>
                      <a:pPr>
                        <a:spcAft>
                          <a:spcPts val="0"/>
                        </a:spcAft>
                      </a:pPr>
                      <a:r>
                        <a:rPr lang="nl-NL" sz="1100" dirty="0">
                          <a:latin typeface="Arial"/>
                          <a:ea typeface="Times New Roman"/>
                          <a:cs typeface="Times New Roman"/>
                        </a:rPr>
                        <a:t>Per dag</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Liters per </a:t>
                      </a:r>
                    </a:p>
                    <a:p>
                      <a:pPr>
                        <a:spcAft>
                          <a:spcPts val="0"/>
                        </a:spcAft>
                      </a:pPr>
                      <a:r>
                        <a:rPr lang="nl-NL" sz="1100" dirty="0">
                          <a:latin typeface="Arial"/>
                          <a:ea typeface="Times New Roman"/>
                          <a:cs typeface="Times New Roman"/>
                        </a:rPr>
                        <a:t>Voeding</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Water</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39">
                <a:tc>
                  <a:txBody>
                    <a:bodyPr/>
                    <a:lstStyle/>
                    <a:p>
                      <a:pPr>
                        <a:spcAft>
                          <a:spcPts val="0"/>
                        </a:spcAft>
                      </a:pPr>
                      <a:r>
                        <a:rPr lang="nl-NL" sz="1100" dirty="0">
                          <a:latin typeface="Arial"/>
                          <a:ea typeface="Times New Roman"/>
                          <a:cs typeface="Times New Roman"/>
                        </a:rPr>
                        <a:t>1-2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3-4</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1-1,5</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nl-NL" sz="1100" dirty="0">
                        <a:latin typeface="Arial"/>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39">
                <a:tc>
                  <a:txBody>
                    <a:bodyPr/>
                    <a:lstStyle/>
                    <a:p>
                      <a:pPr>
                        <a:spcAft>
                          <a:spcPts val="0"/>
                        </a:spcAft>
                      </a:pPr>
                      <a:r>
                        <a:rPr lang="nl-NL" sz="1100" dirty="0">
                          <a:latin typeface="Arial"/>
                          <a:ea typeface="Times New Roman"/>
                          <a:cs typeface="Times New Roman"/>
                        </a:rPr>
                        <a:t>3</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1</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1-1,5</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nl-NL" sz="1100" dirty="0">
                        <a:latin typeface="Arial"/>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439">
                <a:tc>
                  <a:txBody>
                    <a:bodyPr/>
                    <a:lstStyle/>
                    <a:p>
                      <a:pPr>
                        <a:spcAft>
                          <a:spcPts val="0"/>
                        </a:spcAft>
                      </a:pPr>
                      <a:r>
                        <a:rPr lang="nl-NL" sz="1100" dirty="0">
                          <a:latin typeface="Arial"/>
                          <a:ea typeface="Times New Roman"/>
                          <a:cs typeface="Times New Roman"/>
                        </a:rPr>
                        <a:t>4-7</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1,5</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Vrij</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439">
                <a:tc>
                  <a:txBody>
                    <a:bodyPr/>
                    <a:lstStyle/>
                    <a:p>
                      <a:pPr>
                        <a:spcAft>
                          <a:spcPts val="0"/>
                        </a:spcAft>
                      </a:pPr>
                      <a:r>
                        <a:rPr lang="nl-NL" sz="1100" dirty="0">
                          <a:latin typeface="Arial"/>
                          <a:ea typeface="Times New Roman"/>
                          <a:cs typeface="Times New Roman"/>
                        </a:rPr>
                        <a:t>Week</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nl-NL" sz="1100" dirty="0">
                        <a:latin typeface="Arial"/>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nl-NL" sz="1100" dirty="0">
                        <a:latin typeface="Arial"/>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nl-NL" sz="1100" dirty="0">
                        <a:latin typeface="Arial"/>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439">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Vrij</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439">
                <a:tc>
                  <a:txBody>
                    <a:bodyPr/>
                    <a:lstStyle/>
                    <a:p>
                      <a:pPr>
                        <a:spcAft>
                          <a:spcPts val="0"/>
                        </a:spcAft>
                      </a:pPr>
                      <a:r>
                        <a:rPr lang="nl-NL" sz="1100" dirty="0">
                          <a:latin typeface="Arial"/>
                          <a:ea typeface="Times New Roman"/>
                          <a:cs typeface="Times New Roman"/>
                        </a:rPr>
                        <a:t>3</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2,5</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Vrij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439">
                <a:tc>
                  <a:txBody>
                    <a:bodyPr/>
                    <a:lstStyle/>
                    <a:p>
                      <a:pPr>
                        <a:spcAft>
                          <a:spcPts val="0"/>
                        </a:spcAft>
                      </a:pPr>
                      <a:r>
                        <a:rPr lang="nl-NL" sz="1100" dirty="0">
                          <a:latin typeface="Arial"/>
                          <a:ea typeface="Times New Roman"/>
                          <a:cs typeface="Times New Roman"/>
                        </a:rPr>
                        <a:t>4</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3</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Vrij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3439">
                <a:tc>
                  <a:txBody>
                    <a:bodyPr/>
                    <a:lstStyle/>
                    <a:p>
                      <a:pPr>
                        <a:spcAft>
                          <a:spcPts val="0"/>
                        </a:spcAft>
                      </a:pPr>
                      <a:r>
                        <a:rPr lang="nl-NL" sz="1100" dirty="0">
                          <a:latin typeface="Arial"/>
                          <a:ea typeface="Times New Roman"/>
                          <a:cs typeface="Times New Roman"/>
                        </a:rPr>
                        <a:t>5</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3</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Vrij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3439">
                <a:tc>
                  <a:txBody>
                    <a:bodyPr/>
                    <a:lstStyle/>
                    <a:p>
                      <a:pPr>
                        <a:spcAft>
                          <a:spcPts val="0"/>
                        </a:spcAft>
                      </a:pPr>
                      <a:r>
                        <a:rPr lang="nl-NL" sz="1100" dirty="0">
                          <a:latin typeface="Arial"/>
                          <a:ea typeface="Times New Roman"/>
                          <a:cs typeface="Times New Roman"/>
                        </a:rPr>
                        <a:t>6</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2,5</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Vrij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3439">
                <a:tc>
                  <a:txBody>
                    <a:bodyPr/>
                    <a:lstStyle/>
                    <a:p>
                      <a:pPr>
                        <a:spcAft>
                          <a:spcPts val="0"/>
                        </a:spcAft>
                      </a:pPr>
                      <a:r>
                        <a:rPr lang="nl-NL" sz="1100" dirty="0">
                          <a:latin typeface="Arial"/>
                          <a:ea typeface="Times New Roman"/>
                          <a:cs typeface="Times New Roman"/>
                        </a:rPr>
                        <a:t>7</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Vrij</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3439">
                <a:tc>
                  <a:txBody>
                    <a:bodyPr/>
                    <a:lstStyle/>
                    <a:p>
                      <a:pPr>
                        <a:spcAft>
                          <a:spcPts val="0"/>
                        </a:spcAft>
                      </a:pPr>
                      <a:r>
                        <a:rPr lang="nl-NL" sz="1100" dirty="0">
                          <a:latin typeface="Arial"/>
                          <a:ea typeface="Times New Roman"/>
                          <a:cs typeface="Times New Roman"/>
                        </a:rPr>
                        <a:t>8</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1,5</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 Vrij </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3439">
                <a:tc>
                  <a:txBody>
                    <a:bodyPr/>
                    <a:lstStyle/>
                    <a:p>
                      <a:pPr>
                        <a:spcAft>
                          <a:spcPts val="0"/>
                        </a:spcAft>
                      </a:pPr>
                      <a:r>
                        <a:rPr lang="nl-NL" sz="1100" dirty="0">
                          <a:latin typeface="Arial"/>
                          <a:ea typeface="Times New Roman"/>
                          <a:cs typeface="Times New Roman"/>
                        </a:rPr>
                        <a:t>9</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2</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1</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latin typeface="Arial"/>
                          <a:ea typeface="Times New Roman"/>
                          <a:cs typeface="Times New Roman"/>
                        </a:rPr>
                        <a:t>Vrij</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3844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jdelijke aanduiding voor inhoud 2"/>
          <p:cNvSpPr>
            <a:spLocks noGrp="1"/>
          </p:cNvSpPr>
          <p:nvPr>
            <p:ph idx="1"/>
          </p:nvPr>
        </p:nvSpPr>
        <p:spPr>
          <a:xfrm>
            <a:off x="3413579" y="1052559"/>
            <a:ext cx="8229600" cy="4525963"/>
          </a:xfrm>
        </p:spPr>
        <p:txBody>
          <a:bodyPr/>
          <a:lstStyle/>
          <a:p>
            <a:pPr eaLnBrk="1" hangingPunct="1"/>
            <a:r>
              <a:rPr lang="nl-NL" altLang="nl-NL" b="1" dirty="0"/>
              <a:t>De speenperiode</a:t>
            </a:r>
          </a:p>
          <a:p>
            <a:pPr eaLnBrk="1" hangingPunct="1"/>
            <a:endParaRPr lang="nl-NL" altLang="nl-NL" b="1" dirty="0"/>
          </a:p>
          <a:p>
            <a:pPr lvl="1" eaLnBrk="1" hangingPunct="1"/>
            <a:r>
              <a:rPr lang="nl-NL" altLang="nl-NL" dirty="0"/>
              <a:t>Spenen bij 95 cm borstomvang, 1,5 kg krachtvoeropname</a:t>
            </a:r>
          </a:p>
          <a:p>
            <a:pPr lvl="1" eaLnBrk="1" hangingPunct="1"/>
            <a:endParaRPr lang="nl-NL" altLang="nl-NL" dirty="0"/>
          </a:p>
          <a:p>
            <a:pPr lvl="1" eaLnBrk="1" hangingPunct="1"/>
            <a:r>
              <a:rPr lang="nl-NL" altLang="nl-NL" dirty="0"/>
              <a:t>2 weken voor spenen en 2 weken na spenen kalfjes niet verplaatsen</a:t>
            </a:r>
          </a:p>
          <a:p>
            <a:pPr lvl="2" eaLnBrk="1" hangingPunct="1"/>
            <a:r>
              <a:rPr lang="nl-NL" altLang="nl-NL" dirty="0"/>
              <a:t>Nooit 2 stressmomenten op hetzelfde moment</a:t>
            </a:r>
          </a:p>
        </p:txBody>
      </p:sp>
    </p:spTree>
    <p:extLst>
      <p:ext uri="{BB962C8B-B14F-4D97-AF65-F5344CB8AC3E}">
        <p14:creationId xmlns:p14="http://schemas.microsoft.com/office/powerpoint/2010/main" val="273903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3"/>
          <p:cNvSpPr>
            <a:spLocks noGrp="1"/>
          </p:cNvSpPr>
          <p:nvPr>
            <p:ph type="title"/>
          </p:nvPr>
        </p:nvSpPr>
        <p:spPr>
          <a:xfrm>
            <a:off x="3573283" y="733969"/>
            <a:ext cx="6645275" cy="647700"/>
          </a:xfrm>
        </p:spPr>
        <p:txBody>
          <a:bodyPr>
            <a:noAutofit/>
          </a:bodyPr>
          <a:lstStyle/>
          <a:p>
            <a:pPr eaLnBrk="1" hangingPunct="1"/>
            <a:r>
              <a:rPr lang="nl-NL" altLang="nl-NL" sz="3200" dirty="0"/>
              <a:t>De speenperiode</a:t>
            </a:r>
            <a:br>
              <a:rPr lang="nl-NL" altLang="nl-NL" sz="3200" dirty="0"/>
            </a:br>
            <a:endParaRPr lang="nl-NL" altLang="nl-NL" sz="3200" dirty="0"/>
          </a:p>
        </p:txBody>
      </p:sp>
      <p:sp>
        <p:nvSpPr>
          <p:cNvPr id="68611" name="Tijdelijke aanduiding voor inhoud 2"/>
          <p:cNvSpPr>
            <a:spLocks noGrp="1"/>
          </p:cNvSpPr>
          <p:nvPr>
            <p:ph idx="1"/>
          </p:nvPr>
        </p:nvSpPr>
        <p:spPr>
          <a:xfrm>
            <a:off x="2220686" y="1867535"/>
            <a:ext cx="7918678" cy="4929188"/>
          </a:xfrm>
        </p:spPr>
        <p:txBody>
          <a:bodyPr/>
          <a:lstStyle/>
          <a:p>
            <a:pPr lvl="1" eaLnBrk="1" hangingPunct="1"/>
            <a:r>
              <a:rPr lang="nl-NL" altLang="nl-NL" dirty="0"/>
              <a:t>Bij spenen zelfde ruwvoer + krachtvoer blijven voeren om stress te voorkomen</a:t>
            </a:r>
          </a:p>
          <a:p>
            <a:pPr lvl="1" eaLnBrk="1" hangingPunct="1"/>
            <a:r>
              <a:rPr lang="nl-NL" altLang="nl-NL" dirty="0"/>
              <a:t>Bouw de melkgift langzaam af (+/- 10 dagen)</a:t>
            </a:r>
          </a:p>
          <a:p>
            <a:pPr lvl="1" eaLnBrk="1" hangingPunct="1"/>
            <a:r>
              <a:rPr lang="nl-NL" altLang="nl-NL" dirty="0"/>
              <a:t>Huisvest kalfjes na spenen nog minimaal 2 weken op dezelfde wijze</a:t>
            </a:r>
          </a:p>
          <a:p>
            <a:pPr lvl="1" eaLnBrk="1" hangingPunct="1"/>
            <a:r>
              <a:rPr lang="nl-NL" altLang="nl-NL" dirty="0"/>
              <a:t>Behoud hierbij zoveel mogelijk dezelfde groepssamenstelling</a:t>
            </a:r>
          </a:p>
        </p:txBody>
      </p:sp>
    </p:spTree>
    <p:extLst>
      <p:ext uri="{BB962C8B-B14F-4D97-AF65-F5344CB8AC3E}">
        <p14:creationId xmlns:p14="http://schemas.microsoft.com/office/powerpoint/2010/main" val="2739269392"/>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8DF50EB-C74A-4B85-92D1-9DBB6B749F33}" vid="{92CC1634-FFE4-4E42-8D25-839E32EE63E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133</TotalTime>
  <Words>2042</Words>
  <Application>Microsoft Office PowerPoint</Application>
  <PresentationFormat>Breedbeeld</PresentationFormat>
  <Paragraphs>498</Paragraphs>
  <Slides>27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Arial Black</vt:lpstr>
      <vt:lpstr>Calibri</vt:lpstr>
      <vt:lpstr>Times New Roman</vt:lpstr>
      <vt:lpstr>Thema1</vt:lpstr>
      <vt:lpstr>PowerPoint-presentatie</vt:lpstr>
      <vt:lpstr>Pensontwikkeling</vt:lpstr>
      <vt:lpstr>PowerPoint-presentatie</vt:lpstr>
      <vt:lpstr>Pensontwikkeling links melk met hooi; rechts melk, veel krachtvoer en beperkt hooi</vt:lpstr>
      <vt:lpstr>PowerPoint-presentatie</vt:lpstr>
      <vt:lpstr>PowerPoint-presentatie</vt:lpstr>
      <vt:lpstr>PowerPoint-presentatie</vt:lpstr>
      <vt:lpstr>PowerPoint-presentatie</vt:lpstr>
      <vt:lpstr>De speenperiode </vt:lpstr>
      <vt:lpstr>In de wei of op stal??</vt:lpstr>
      <vt:lpstr>Weidegang </vt:lpstr>
      <vt:lpstr>Wormbesmetting</vt:lpstr>
      <vt:lpstr>Longworm</vt:lpstr>
      <vt:lpstr>PowerPoint-presentatie</vt:lpstr>
      <vt:lpstr>Maagdarmwormen</vt:lpstr>
      <vt:lpstr>Leverbot</vt:lpstr>
      <vt:lpstr>De puberperiode</vt:lpstr>
      <vt:lpstr>De puberperiode </vt:lpstr>
      <vt:lpstr>De puberperiode </vt:lpstr>
      <vt:lpstr>Rondom inseminatie </vt:lpstr>
      <vt:lpstr>Rondom inseminatie </vt:lpstr>
      <vt:lpstr>Drachtig jongvee </vt:lpstr>
      <vt:lpstr>Algemeenheden </vt:lpstr>
      <vt:lpstr>PowerPoint-presentatie</vt:lpstr>
      <vt:lpstr>Jongvee aandachtspunten </vt:lpstr>
      <vt:lpstr>Jongvee aandachtspunten </vt:lpstr>
      <vt:lpstr>normen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Nea Wolfs</dc:creator>
  <cp:lastModifiedBy>Nea Wolfs</cp:lastModifiedBy>
  <cp:revision>4</cp:revision>
  <dcterms:created xsi:type="dcterms:W3CDTF">2018-02-07T08:50:34Z</dcterms:created>
  <dcterms:modified xsi:type="dcterms:W3CDTF">2022-02-09T07:26:22Z</dcterms:modified>
</cp:coreProperties>
</file>